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0"/>
  </p:notesMasterIdLst>
  <p:handoutMasterIdLst>
    <p:handoutMasterId r:id="rId21"/>
  </p:handoutMasterIdLst>
  <p:sldIdLst>
    <p:sldId id="256" r:id="rId2"/>
    <p:sldId id="284" r:id="rId3"/>
    <p:sldId id="265" r:id="rId4"/>
    <p:sldId id="266" r:id="rId5"/>
    <p:sldId id="274" r:id="rId6"/>
    <p:sldId id="267" r:id="rId7"/>
    <p:sldId id="268" r:id="rId8"/>
    <p:sldId id="283" r:id="rId9"/>
    <p:sldId id="262" r:id="rId10"/>
    <p:sldId id="259" r:id="rId11"/>
    <p:sldId id="269" r:id="rId12"/>
    <p:sldId id="264" r:id="rId13"/>
    <p:sldId id="270" r:id="rId14"/>
    <p:sldId id="279" r:id="rId15"/>
    <p:sldId id="281" r:id="rId16"/>
    <p:sldId id="272" r:id="rId17"/>
    <p:sldId id="273" r:id="rId18"/>
    <p:sldId id="28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FE7"/>
    <a:srgbClr val="195E79"/>
    <a:srgbClr val="2380A7"/>
    <a:srgbClr val="FFFFFF"/>
    <a:srgbClr val="78AB2E"/>
    <a:srgbClr val="47BDEC"/>
    <a:srgbClr val="A51A27"/>
    <a:srgbClr val="E2ECF6"/>
    <a:srgbClr val="9DD5C7"/>
    <a:srgbClr val="73C6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AA1EFC-70DF-4376-9475-DC05DF0AB7C6}" v="1715" dt="2024-05-14T01:09:01.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9338" autoAdjust="0"/>
  </p:normalViewPr>
  <p:slideViewPr>
    <p:cSldViewPr snapToGrid="0">
      <p:cViewPr varScale="1">
        <p:scale>
          <a:sx n="63" d="100"/>
          <a:sy n="63" d="100"/>
        </p:scale>
        <p:origin x="656" y="48"/>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5D196E-ED4B-2AD3-89CF-9102B5A87C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566F25-AEF4-E4E7-0BA0-15CDF648049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0E36E6-EE6E-40BC-B619-AA4D9B6B154E}" type="datetimeFigureOut">
              <a:rPr lang="en-US" smtClean="0"/>
              <a:t>5/20/2024</a:t>
            </a:fld>
            <a:endParaRPr lang="en-US"/>
          </a:p>
        </p:txBody>
      </p:sp>
      <p:sp>
        <p:nvSpPr>
          <p:cNvPr id="4" name="Footer Placeholder 3">
            <a:extLst>
              <a:ext uri="{FF2B5EF4-FFF2-40B4-BE49-F238E27FC236}">
                <a16:creationId xmlns:a16="http://schemas.microsoft.com/office/drawing/2014/main" id="{ECDEA588-EF53-C4DF-3CB0-6B2F119FBD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0E70ED-CA68-2E0C-B4C7-B21AFE1D9F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E16973-D556-4401-9489-76D5FCB314DB}" type="slidenum">
              <a:rPr lang="en-US" smtClean="0"/>
              <a:t>‹#›</a:t>
            </a:fld>
            <a:endParaRPr lang="en-US"/>
          </a:p>
        </p:txBody>
      </p:sp>
    </p:spTree>
    <p:extLst>
      <p:ext uri="{BB962C8B-B14F-4D97-AF65-F5344CB8AC3E}">
        <p14:creationId xmlns:p14="http://schemas.microsoft.com/office/powerpoint/2010/main" val="4291586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A5AFD-ECCC-40CB-824D-961B8E31F5B4}"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36935-3908-4471-B4E2-047348926C66}" type="slidenum">
              <a:rPr lang="en-US" smtClean="0"/>
              <a:t>‹#›</a:t>
            </a:fld>
            <a:endParaRPr lang="en-US"/>
          </a:p>
        </p:txBody>
      </p:sp>
    </p:spTree>
    <p:extLst>
      <p:ext uri="{BB962C8B-B14F-4D97-AF65-F5344CB8AC3E}">
        <p14:creationId xmlns:p14="http://schemas.microsoft.com/office/powerpoint/2010/main" val="398156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I am happy to be here! A little background about myself… I started this analysis as an undergrad at BYU. Since graduating, I have been working with David </a:t>
            </a:r>
            <a:r>
              <a:rPr lang="en-US" dirty="0" err="1"/>
              <a:t>Knobles</a:t>
            </a:r>
            <a:r>
              <a:rPr lang="en-US" dirty="0"/>
              <a:t> at </a:t>
            </a:r>
            <a:r>
              <a:rPr lang="en-US" dirty="0" err="1"/>
              <a:t>Knobles</a:t>
            </a:r>
            <a:r>
              <a:rPr lang="en-US" dirty="0"/>
              <a:t> Scientific and Analysis.</a:t>
            </a:r>
          </a:p>
        </p:txBody>
      </p:sp>
      <p:sp>
        <p:nvSpPr>
          <p:cNvPr id="4" name="Slide Number Placeholder 3"/>
          <p:cNvSpPr>
            <a:spLocks noGrp="1"/>
          </p:cNvSpPr>
          <p:nvPr>
            <p:ph type="sldNum" sz="quarter" idx="5"/>
          </p:nvPr>
        </p:nvSpPr>
        <p:spPr/>
        <p:txBody>
          <a:bodyPr/>
          <a:lstStyle/>
          <a:p>
            <a:fld id="{9EC36935-3908-4471-B4E2-047348926C66}" type="slidenum">
              <a:rPr lang="en-US" smtClean="0"/>
              <a:t>1</a:t>
            </a:fld>
            <a:endParaRPr lang="en-US"/>
          </a:p>
        </p:txBody>
      </p:sp>
    </p:spTree>
    <p:extLst>
      <p:ext uri="{BB962C8B-B14F-4D97-AF65-F5344CB8AC3E}">
        <p14:creationId xmlns:p14="http://schemas.microsoft.com/office/powerpoint/2010/main" val="2115062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was done for all 24 ships. This slide shows a comparison of the measured and modeled spectrograms for three ships traveling through the three lane categories. </a:t>
            </a:r>
          </a:p>
        </p:txBody>
      </p:sp>
      <p:sp>
        <p:nvSpPr>
          <p:cNvPr id="4" name="Slide Number Placeholder 3"/>
          <p:cNvSpPr>
            <a:spLocks noGrp="1"/>
          </p:cNvSpPr>
          <p:nvPr>
            <p:ph type="sldNum" sz="quarter" idx="5"/>
          </p:nvPr>
        </p:nvSpPr>
        <p:spPr/>
        <p:txBody>
          <a:bodyPr/>
          <a:lstStyle/>
          <a:p>
            <a:fld id="{9EC36935-3908-4471-B4E2-047348926C66}" type="slidenum">
              <a:rPr lang="en-US" smtClean="0"/>
              <a:t>10</a:t>
            </a:fld>
            <a:endParaRPr lang="en-US"/>
          </a:p>
        </p:txBody>
      </p:sp>
    </p:spTree>
    <p:extLst>
      <p:ext uri="{BB962C8B-B14F-4D97-AF65-F5344CB8AC3E}">
        <p14:creationId xmlns:p14="http://schemas.microsoft.com/office/powerpoint/2010/main" val="3578514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Marginal probability distributions provide information on which of the four parameters can be inferred. The sound speed of the first deep layer is the only informative parameter.</a:t>
            </a:r>
          </a:p>
          <a:p>
            <a:r>
              <a:rPr lang="en-US" dirty="0"/>
              <a:t>This was consistent across all ships. </a:t>
            </a:r>
          </a:p>
          <a:p>
            <a:r>
              <a:rPr lang="en-US" dirty="0"/>
              <a:t>For this case, you can also see a lower limit on the thickness of the first deep layer due to the asymmetric distribution, setting a lower limit of about 175m.</a:t>
            </a:r>
          </a:p>
          <a:p>
            <a:endParaRPr lang="en-US" dirty="0"/>
          </a:p>
          <a:p>
            <a:r>
              <a:rPr lang="en-US" dirty="0"/>
              <a:t>Noise covariance: it’s related to the minimum of the cost, using an analogy with the </a:t>
            </a:r>
            <a:r>
              <a:rPr lang="en-US" dirty="0" err="1"/>
              <a:t>equi</a:t>
            </a:r>
            <a:r>
              <a:rPr lang="en-US" dirty="0"/>
              <a:t>-partition theory and statistical mechanics</a:t>
            </a:r>
          </a:p>
        </p:txBody>
      </p:sp>
      <p:sp>
        <p:nvSpPr>
          <p:cNvPr id="4" name="Slide Number Placeholder 3"/>
          <p:cNvSpPr>
            <a:spLocks noGrp="1"/>
          </p:cNvSpPr>
          <p:nvPr>
            <p:ph type="sldNum" sz="quarter" idx="5"/>
          </p:nvPr>
        </p:nvSpPr>
        <p:spPr/>
        <p:txBody>
          <a:bodyPr/>
          <a:lstStyle/>
          <a:p>
            <a:fld id="{9EC36935-3908-4471-B4E2-047348926C66}" type="slidenum">
              <a:rPr lang="en-US" smtClean="0"/>
              <a:t>11</a:t>
            </a:fld>
            <a:endParaRPr lang="en-US"/>
          </a:p>
        </p:txBody>
      </p:sp>
    </p:spTree>
    <p:extLst>
      <p:ext uri="{BB962C8B-B14F-4D97-AF65-F5344CB8AC3E}">
        <p14:creationId xmlns:p14="http://schemas.microsoft.com/office/powerpoint/2010/main" val="1378399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a plot that shows the first deep layer sound speeds of all 24 ships. </a:t>
            </a:r>
          </a:p>
          <a:p>
            <a:r>
              <a:rPr lang="en-US" dirty="0"/>
              <a:t>In this case, the ships are ordered from closest to farthest from PROTEUS and have error bars that indicated the standard deviation of the marginal probability distribution. </a:t>
            </a:r>
          </a:p>
          <a:p>
            <a:r>
              <a:rPr lang="en-US" dirty="0"/>
              <a:t>In conjunction with the previous beta=inf plot, the sound speeds are grouped based on ship track with the deep layer sound speeds from the southern ships much higher than the northern lane ships.</a:t>
            </a:r>
          </a:p>
        </p:txBody>
      </p:sp>
      <p:sp>
        <p:nvSpPr>
          <p:cNvPr id="4" name="Slide Number Placeholder 3"/>
          <p:cNvSpPr>
            <a:spLocks noGrp="1"/>
          </p:cNvSpPr>
          <p:nvPr>
            <p:ph type="sldNum" sz="quarter" idx="5"/>
          </p:nvPr>
        </p:nvSpPr>
        <p:spPr/>
        <p:txBody>
          <a:bodyPr/>
          <a:lstStyle/>
          <a:p>
            <a:fld id="{9EC36935-3908-4471-B4E2-047348926C66}" type="slidenum">
              <a:rPr lang="en-US" smtClean="0"/>
              <a:t>12</a:t>
            </a:fld>
            <a:endParaRPr lang="en-US"/>
          </a:p>
        </p:txBody>
      </p:sp>
    </p:spTree>
    <p:extLst>
      <p:ext uri="{BB962C8B-B14F-4D97-AF65-F5344CB8AC3E}">
        <p14:creationId xmlns:p14="http://schemas.microsoft.com/office/powerpoint/2010/main" val="1780073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Franklin Gothic Book" panose="020B0503020102020204" pitchFamily="34" charset="0"/>
              </a:rPr>
              <a:t>By showing the deep layer sound speeds on a map with the coordinate points of the ships at their </a:t>
            </a:r>
            <a:r>
              <a:rPr lang="en-US" dirty="0" err="1">
                <a:latin typeface="Franklin Gothic Book" panose="020B0503020102020204" pitchFamily="34" charset="0"/>
              </a:rPr>
              <a:t>cpa</a:t>
            </a:r>
            <a:r>
              <a:rPr lang="en-US" dirty="0">
                <a:latin typeface="Franklin Gothic Book" panose="020B0503020102020204" pitchFamily="34" charset="0"/>
              </a:rPr>
              <a:t>, heterogeneity in the seabed can be observed.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Franklin Gothic Book" panose="020B0503020102020204" pitchFamily="34" charset="0"/>
              </a:rPr>
              <a:t>The sound speeds here range from 1710 m/s to 1820 m/s with lower sounds speeds in the northern lane, intermediate sound speeds in between the lanes, and a gradual shift in sound speeds in the southern lane.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Franklin Gothic Book" panose="020B0503020102020204" pitchFamily="34" charset="0"/>
              </a:rPr>
              <a:t>For a horizontally stratified environment, one would expect the sound speed of the deep layer to be the same throughout the geographical area.</a:t>
            </a:r>
          </a:p>
          <a:p>
            <a:endParaRPr lang="en-US" dirty="0"/>
          </a:p>
        </p:txBody>
      </p:sp>
      <p:sp>
        <p:nvSpPr>
          <p:cNvPr id="4" name="Slide Number Placeholder 3"/>
          <p:cNvSpPr>
            <a:spLocks noGrp="1"/>
          </p:cNvSpPr>
          <p:nvPr>
            <p:ph type="sldNum" sz="quarter" idx="5"/>
          </p:nvPr>
        </p:nvSpPr>
        <p:spPr/>
        <p:txBody>
          <a:bodyPr/>
          <a:lstStyle/>
          <a:p>
            <a:fld id="{9EC36935-3908-4471-B4E2-047348926C66}" type="slidenum">
              <a:rPr lang="en-US" smtClean="0"/>
              <a:t>13</a:t>
            </a:fld>
            <a:endParaRPr lang="en-US"/>
          </a:p>
        </p:txBody>
      </p:sp>
    </p:spTree>
    <p:extLst>
      <p:ext uri="{BB962C8B-B14F-4D97-AF65-F5344CB8AC3E}">
        <p14:creationId xmlns:p14="http://schemas.microsoft.com/office/powerpoint/2010/main" val="2883974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as shown in the figure on the left, this is a range dependent problem. Both the water depth and mud thickness varied throughout the region, but we used a prior ocean model with fixed parameters for the top three layers from the thickest part of the mud, even though sound from ships had to travel across variable mud thicknesses. </a:t>
            </a:r>
          </a:p>
          <a:p>
            <a:endParaRPr lang="en-US" dirty="0"/>
          </a:p>
          <a:p>
            <a:r>
              <a:rPr lang="en-US" dirty="0"/>
              <a:t>To bound the uncertainty of the deep layer sound speeds, a test was done on several select ships where the top three layers and water depth was instead held fixed with the parameters at the source location. </a:t>
            </a:r>
          </a:p>
        </p:txBody>
      </p:sp>
      <p:sp>
        <p:nvSpPr>
          <p:cNvPr id="4" name="Slide Number Placeholder 3"/>
          <p:cNvSpPr>
            <a:spLocks noGrp="1"/>
          </p:cNvSpPr>
          <p:nvPr>
            <p:ph type="sldNum" sz="quarter" idx="5"/>
          </p:nvPr>
        </p:nvSpPr>
        <p:spPr/>
        <p:txBody>
          <a:bodyPr/>
          <a:lstStyle/>
          <a:p>
            <a:fld id="{9EC36935-3908-4471-B4E2-047348926C66}" type="slidenum">
              <a:rPr lang="en-US" smtClean="0"/>
              <a:t>14</a:t>
            </a:fld>
            <a:endParaRPr lang="en-US"/>
          </a:p>
        </p:txBody>
      </p:sp>
    </p:spTree>
    <p:extLst>
      <p:ext uri="{BB962C8B-B14F-4D97-AF65-F5344CB8AC3E}">
        <p14:creationId xmlns:p14="http://schemas.microsoft.com/office/powerpoint/2010/main" val="4093373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Franklin Gothic Book" panose="020B0503020102020204" pitchFamily="34" charset="0"/>
              </a:rPr>
              <a:t>The results of this study are shown in the plot where the filled points represent the original deep layer one estimated sound speeds with the receiver environment and the unfilled points indicating the source environment was used. Once again the colors represent the arrays and the circles show the southern versus squares for the northern 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Franklin Gothic Book" panose="020B0503020102020204" pitchFamily="34" charset="0"/>
              </a:rPr>
              <a:t>There is a definitive shift in the estimated sound speeds depending on which environment, but they are in the same direction for all but one case. Again, the sound speeds are grouped, supporting the claim of heterogeneity in the seabed.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Franklin Gothic Book" panose="020B0503020102020204" pitchFamily="34" charset="0"/>
            </a:endParaRPr>
          </a:p>
          <a:p>
            <a:endParaRPr lang="en-US" dirty="0"/>
          </a:p>
        </p:txBody>
      </p:sp>
      <p:sp>
        <p:nvSpPr>
          <p:cNvPr id="4" name="Slide Number Placeholder 3"/>
          <p:cNvSpPr>
            <a:spLocks noGrp="1"/>
          </p:cNvSpPr>
          <p:nvPr>
            <p:ph type="sldNum" sz="quarter" idx="5"/>
          </p:nvPr>
        </p:nvSpPr>
        <p:spPr/>
        <p:txBody>
          <a:bodyPr/>
          <a:lstStyle/>
          <a:p>
            <a:fld id="{9EC36935-3908-4471-B4E2-047348926C66}" type="slidenum">
              <a:rPr lang="en-US" smtClean="0"/>
              <a:t>15</a:t>
            </a:fld>
            <a:endParaRPr lang="en-US"/>
          </a:p>
        </p:txBody>
      </p:sp>
    </p:spTree>
    <p:extLst>
      <p:ext uri="{BB962C8B-B14F-4D97-AF65-F5344CB8AC3E}">
        <p14:creationId xmlns:p14="http://schemas.microsoft.com/office/powerpoint/2010/main" val="2501430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t>
            </a:r>
          </a:p>
          <a:p>
            <a:endParaRPr lang="en-US" dirty="0"/>
          </a:p>
          <a:p>
            <a:r>
              <a:rPr lang="en-US" dirty="0"/>
              <a:t>Implications: This analysis provides a way for estimation of deeper layers in the environment through a passive approach that is less of an </a:t>
            </a:r>
            <a:r>
              <a:rPr lang="en-US" dirty="0" err="1"/>
              <a:t>endevor</a:t>
            </a:r>
            <a:r>
              <a:rPr lang="en-US" dirty="0"/>
              <a:t> than large-scale seismic studies and direct measurements. </a:t>
            </a:r>
          </a:p>
        </p:txBody>
      </p:sp>
      <p:sp>
        <p:nvSpPr>
          <p:cNvPr id="4" name="Slide Number Placeholder 3"/>
          <p:cNvSpPr>
            <a:spLocks noGrp="1"/>
          </p:cNvSpPr>
          <p:nvPr>
            <p:ph type="sldNum" sz="quarter" idx="5"/>
          </p:nvPr>
        </p:nvSpPr>
        <p:spPr/>
        <p:txBody>
          <a:bodyPr/>
          <a:lstStyle/>
          <a:p>
            <a:fld id="{9EC36935-3908-4471-B4E2-047348926C66}" type="slidenum">
              <a:rPr lang="en-US" smtClean="0"/>
              <a:t>16</a:t>
            </a:fld>
            <a:endParaRPr lang="en-US"/>
          </a:p>
        </p:txBody>
      </p:sp>
    </p:spTree>
    <p:extLst>
      <p:ext uri="{BB962C8B-B14F-4D97-AF65-F5344CB8AC3E}">
        <p14:creationId xmlns:p14="http://schemas.microsoft.com/office/powerpoint/2010/main" val="4251322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t>
            </a:r>
          </a:p>
          <a:p>
            <a:endParaRPr lang="en-US" dirty="0"/>
          </a:p>
          <a:p>
            <a:r>
              <a:rPr lang="en-US" dirty="0"/>
              <a:t>Implications: This analysis provides a way for estimation of deeper layers in the environment through a passive approach that is less of an </a:t>
            </a:r>
            <a:r>
              <a:rPr lang="en-US" dirty="0" err="1"/>
              <a:t>endevor</a:t>
            </a:r>
            <a:r>
              <a:rPr lang="en-US" dirty="0"/>
              <a:t> than large-scale seismic studies and direct measurements. </a:t>
            </a:r>
          </a:p>
        </p:txBody>
      </p:sp>
      <p:sp>
        <p:nvSpPr>
          <p:cNvPr id="4" name="Slide Number Placeholder 3"/>
          <p:cNvSpPr>
            <a:spLocks noGrp="1"/>
          </p:cNvSpPr>
          <p:nvPr>
            <p:ph type="sldNum" sz="quarter" idx="5"/>
          </p:nvPr>
        </p:nvSpPr>
        <p:spPr/>
        <p:txBody>
          <a:bodyPr/>
          <a:lstStyle/>
          <a:p>
            <a:fld id="{9EC36935-3908-4471-B4E2-047348926C66}" type="slidenum">
              <a:rPr lang="en-US" smtClean="0"/>
              <a:t>18</a:t>
            </a:fld>
            <a:endParaRPr lang="en-US"/>
          </a:p>
        </p:txBody>
      </p:sp>
    </p:spTree>
    <p:extLst>
      <p:ext uri="{BB962C8B-B14F-4D97-AF65-F5344CB8AC3E}">
        <p14:creationId xmlns:p14="http://schemas.microsoft.com/office/powerpoint/2010/main" val="165374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I am happy to be here! A little background about myself… I started this analysis as an undergrad at BYU. Since graduating, I have been working with David </a:t>
            </a:r>
            <a:r>
              <a:rPr lang="en-US" dirty="0" err="1"/>
              <a:t>Knobles</a:t>
            </a:r>
            <a:r>
              <a:rPr lang="en-US" dirty="0"/>
              <a:t> at </a:t>
            </a:r>
            <a:r>
              <a:rPr lang="en-US" dirty="0" err="1"/>
              <a:t>Knobles</a:t>
            </a:r>
            <a:r>
              <a:rPr lang="en-US" dirty="0"/>
              <a:t> Scientific and Analysis.</a:t>
            </a:r>
          </a:p>
        </p:txBody>
      </p:sp>
      <p:sp>
        <p:nvSpPr>
          <p:cNvPr id="4" name="Slide Number Placeholder 3"/>
          <p:cNvSpPr>
            <a:spLocks noGrp="1"/>
          </p:cNvSpPr>
          <p:nvPr>
            <p:ph type="sldNum" sz="quarter" idx="5"/>
          </p:nvPr>
        </p:nvSpPr>
        <p:spPr/>
        <p:txBody>
          <a:bodyPr/>
          <a:lstStyle/>
          <a:p>
            <a:fld id="{9EC36935-3908-4471-B4E2-047348926C66}" type="slidenum">
              <a:rPr lang="en-US" smtClean="0"/>
              <a:t>2</a:t>
            </a:fld>
            <a:endParaRPr lang="en-US"/>
          </a:p>
        </p:txBody>
      </p:sp>
    </p:spTree>
    <p:extLst>
      <p:ext uri="{BB962C8B-B14F-4D97-AF65-F5344CB8AC3E}">
        <p14:creationId xmlns:p14="http://schemas.microsoft.com/office/powerpoint/2010/main" val="787999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seabed characterization experiment is an experiment that took place along the New England Continental Shelf, which is called the New England </a:t>
            </a:r>
            <a:r>
              <a:rPr lang="en-US" dirty="0" err="1"/>
              <a:t>Mudpatch</a:t>
            </a:r>
            <a:r>
              <a:rPr lang="en-US" dirty="0"/>
              <a:t>. </a:t>
            </a:r>
          </a:p>
          <a:p>
            <a:endParaRPr lang="en-US" dirty="0"/>
          </a:p>
          <a:p>
            <a:r>
              <a:rPr lang="en-US" dirty="0"/>
              <a:t>Add information on the distance between the ships and the lanes</a:t>
            </a:r>
          </a:p>
          <a:p>
            <a:r>
              <a:rPr lang="en-US" dirty="0"/>
              <a:t>There were two experiments done under this project, one in 2017 when there were </a:t>
            </a:r>
            <a:r>
              <a:rPr lang="en-US" dirty="0" err="1"/>
              <a:t>isovelocity</a:t>
            </a:r>
            <a:r>
              <a:rPr lang="en-US" dirty="0"/>
              <a:t> water conditions and one in 2022 where the water column varied greatly. </a:t>
            </a:r>
          </a:p>
          <a:p>
            <a:r>
              <a:rPr lang="en-US" dirty="0"/>
              <a:t>The data from this analysis comes from the Seabed characterization 2022. </a:t>
            </a:r>
          </a:p>
          <a:p>
            <a:r>
              <a:rPr lang="en-US" dirty="0"/>
              <a:t>In the </a:t>
            </a:r>
            <a:r>
              <a:rPr lang="en-US" dirty="0" err="1"/>
              <a:t>Mudpatch</a:t>
            </a:r>
            <a:r>
              <a:rPr lang="en-US" dirty="0"/>
              <a:t>, the thickness of the mud varied widely, but along the thickest part were placed three VLAs. The two on the outsides are VLA 1 and 2 and were deployed for 3 days. PROTEUS was deployed for 28 days. </a:t>
            </a:r>
          </a:p>
          <a:p>
            <a:r>
              <a:rPr lang="en-US" dirty="0"/>
              <a:t>The avg. water depth was about 75 m here, and the mud thickness about 9.2 m.</a:t>
            </a:r>
          </a:p>
          <a:p>
            <a:r>
              <a:rPr lang="en-US" dirty="0"/>
              <a:t>These arrays were place strategically in this location because they are between two shipping lanes, a northern and a southern one. </a:t>
            </a:r>
          </a:p>
          <a:p>
            <a:r>
              <a:rPr lang="en-US" dirty="0"/>
              <a:t>For this analysis, I am going to focus on 24 ships that passed through the area which fall into three categories of travel: through the southern lane, northern lane, and three which has other tracks. </a:t>
            </a:r>
          </a:p>
          <a:p>
            <a:r>
              <a:rPr lang="en-US" dirty="0"/>
              <a:t>Some ships passed through the area multiple times like the phoenix admiral which had travel twice in the southern lane and the </a:t>
            </a:r>
            <a:r>
              <a:rPr lang="en-US" dirty="0" err="1"/>
              <a:t>histria</a:t>
            </a:r>
            <a:r>
              <a:rPr lang="en-US" dirty="0"/>
              <a:t> Giada and Atlantic sail which traveled in both the northern and southern shipping lane. </a:t>
            </a:r>
          </a:p>
          <a:p>
            <a:endParaRPr lang="en-US" dirty="0"/>
          </a:p>
          <a:p>
            <a:r>
              <a:rPr lang="en-US" dirty="0"/>
              <a:t>Add the distance to the lanes from arrays</a:t>
            </a:r>
          </a:p>
        </p:txBody>
      </p:sp>
      <p:sp>
        <p:nvSpPr>
          <p:cNvPr id="4" name="Slide Number Placeholder 3"/>
          <p:cNvSpPr>
            <a:spLocks noGrp="1"/>
          </p:cNvSpPr>
          <p:nvPr>
            <p:ph type="sldNum" sz="quarter" idx="5"/>
          </p:nvPr>
        </p:nvSpPr>
        <p:spPr/>
        <p:txBody>
          <a:bodyPr/>
          <a:lstStyle/>
          <a:p>
            <a:fld id="{9EC36935-3908-4471-B4E2-047348926C66}" type="slidenum">
              <a:rPr lang="en-US" smtClean="0"/>
              <a:t>3</a:t>
            </a:fld>
            <a:endParaRPr lang="en-US"/>
          </a:p>
        </p:txBody>
      </p:sp>
    </p:spTree>
    <p:extLst>
      <p:ext uri="{BB962C8B-B14F-4D97-AF65-F5344CB8AC3E}">
        <p14:creationId xmlns:p14="http://schemas.microsoft.com/office/powerpoint/2010/main" val="262566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 spectrograms are characterized by a nested striation pattern from the interference of different modes. On the right is  a time-frequency spectrogram centered around the closest point of approach of the ship.</a:t>
            </a:r>
          </a:p>
          <a:p>
            <a:endParaRPr lang="en-US" dirty="0"/>
          </a:p>
          <a:p>
            <a:r>
              <a:rPr lang="en-US" dirty="0"/>
              <a:t>In the </a:t>
            </a:r>
            <a:r>
              <a:rPr lang="en-US" dirty="0" err="1"/>
              <a:t>mudpatch</a:t>
            </a:r>
            <a:r>
              <a:rPr lang="en-US" dirty="0"/>
              <a:t>, the VLF specs </a:t>
            </a:r>
            <a:r>
              <a:rPr lang="en-US" dirty="0" err="1"/>
              <a:t>thatwe</a:t>
            </a:r>
            <a:r>
              <a:rPr lang="en-US" dirty="0"/>
              <a:t> are looking at are from 20-80 </a:t>
            </a:r>
            <a:r>
              <a:rPr lang="en-US" dirty="0" err="1"/>
              <a:t>hz</a:t>
            </a:r>
            <a:r>
              <a:rPr lang="en-US" dirty="0"/>
              <a:t> because these frequencies can reach the deep sediment layers of the seabed and also because we observe unique acoustic features in the shape of an x.</a:t>
            </a:r>
          </a:p>
          <a:p>
            <a:endParaRPr lang="en-US" dirty="0"/>
          </a:p>
          <a:p>
            <a:r>
              <a:rPr lang="en-US" dirty="0"/>
              <a:t>Before I can talk about these singular points in greater detail, I have to define something called the waveguide invariant (beta)</a:t>
            </a:r>
          </a:p>
        </p:txBody>
      </p:sp>
      <p:sp>
        <p:nvSpPr>
          <p:cNvPr id="4" name="Slide Number Placeholder 3"/>
          <p:cNvSpPr>
            <a:spLocks noGrp="1"/>
          </p:cNvSpPr>
          <p:nvPr>
            <p:ph type="sldNum" sz="quarter" idx="5"/>
          </p:nvPr>
        </p:nvSpPr>
        <p:spPr/>
        <p:txBody>
          <a:bodyPr/>
          <a:lstStyle/>
          <a:p>
            <a:fld id="{9EC36935-3908-4471-B4E2-047348926C66}" type="slidenum">
              <a:rPr lang="en-US" smtClean="0"/>
              <a:t>4</a:t>
            </a:fld>
            <a:endParaRPr lang="en-US"/>
          </a:p>
        </p:txBody>
      </p:sp>
    </p:spTree>
    <p:extLst>
      <p:ext uri="{BB962C8B-B14F-4D97-AF65-F5344CB8AC3E}">
        <p14:creationId xmlns:p14="http://schemas.microsoft.com/office/powerpoint/2010/main" val="654585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Franklin Gothic Book" panose="020B0503020102020204" pitchFamily="34" charset="0"/>
                  </a:rPr>
                  <a:t>It is a scalar term used to describe the dispersive characteristics of a waveguide and related to the slope along a line of constant spectral level in frequency-time spectrogram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Franklin Gothic Book" panose="020B0503020102020204" pitchFamily="34" charset="0"/>
                  </a:rPr>
                  <a:t>Here is a rotated spectrogram and you can see that if you were to go down this striation, the slope of the line at the vertices would be zero.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Franklin Gothic Book" panose="020B0503020102020204" pitchFamily="34" charset="0"/>
                  </a:rPr>
                  <a:t>The equation of this slope is related to beta, which is the </a:t>
                </a:r>
                <a:r>
                  <a:rPr lang="en-US" sz="1200" b="0" dirty="0" err="1">
                    <a:latin typeface="Franklin Gothic Book" panose="020B0503020102020204" pitchFamily="34" charset="0"/>
                  </a:rPr>
                  <a:t>dif</a:t>
                </a:r>
                <a:r>
                  <a:rPr lang="en-US" sz="1200" b="0" dirty="0">
                    <a:latin typeface="Franklin Gothic Book" panose="020B0503020102020204" pitchFamily="34" charset="0"/>
                  </a:rPr>
                  <a:t> in the phase velocity over the difference of ground velocities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Franklin Gothic Book" panose="020B0503020102020204" pitchFamily="34" charset="0"/>
                  </a:rPr>
                  <a:t>You can see that when the ground velocities of two modes are equal that beta goes to infinity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Franklin Gothic Book" panose="020B0503020102020204" pitchFamily="34" charset="0"/>
                  </a:rPr>
                  <a:t>It turns out that the x-shaped pattern is where that happens, you can see the infinite slope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Franklin Gothic Book" panose="020B0503020102020204" pitchFamily="34" charset="0"/>
                  </a:rPr>
                  <a:t>The frequency where this occurs is labeled at </a:t>
                </a:r>
                <a:r>
                  <a:rPr lang="en-US" sz="1200" b="0" dirty="0" err="1">
                    <a:latin typeface="Franklin Gothic Book" panose="020B0503020102020204" pitchFamily="34" charset="0"/>
                  </a:rPr>
                  <a:t>fmn</a:t>
                </a:r>
                <a:endParaRPr lang="en-US" sz="1200" b="0" dirty="0">
                  <a:latin typeface="Franklin Gothic Book" panose="020B0503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Franklin Gothic Book" panose="020B0503020102020204" pitchFamily="34" charset="0"/>
                  </a:rPr>
                  <a:t>This value is </a:t>
                </a:r>
                <a:r>
                  <a:rPr lang="en-US" sz="1200" b="0" dirty="0" err="1">
                    <a:latin typeface="Franklin Gothic Book" panose="020B0503020102020204" pitchFamily="34" charset="0"/>
                  </a:rPr>
                  <a:t>indep</a:t>
                </a:r>
                <a:r>
                  <a:rPr lang="en-US" sz="1200" b="0" dirty="0">
                    <a:latin typeface="Franklin Gothic Book" panose="020B0503020102020204" pitchFamily="34" charset="0"/>
                  </a:rPr>
                  <a:t> of range, depth, and ship speed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Franklin Gothic Book" panose="020B0503020102020204" pitchFamily="34" charset="0"/>
                  </a:rPr>
                  <a:t>Spectrograms from this study have exhibited as many as three singular points, which are associated with </a:t>
                </a:r>
                <a:r>
                  <a:rPr lang="en-US" sz="1200" i="0">
                    <a:latin typeface="Cambria Math" panose="02040503050406030204" pitchFamily="18" charset="0"/>
                    <a:ea typeface="Cambria Math" panose="02040503050406030204" pitchFamily="18" charset="0"/>
                  </a:rPr>
                  <a:t>𝛽_</a:t>
                </a:r>
                <a:r>
                  <a:rPr lang="en-US" sz="1200" b="0" i="0">
                    <a:latin typeface="Cambria Math" panose="02040503050406030204" pitchFamily="18" charset="0"/>
                  </a:rPr>
                  <a:t>1,2</a:t>
                </a:r>
                <a:r>
                  <a:rPr lang="en-US" sz="1200" dirty="0">
                    <a:latin typeface="Franklin Gothic Book" panose="020B0503020102020204" pitchFamily="34" charset="0"/>
                  </a:rPr>
                  <a:t>, </a:t>
                </a:r>
                <a:r>
                  <a:rPr lang="en-US" sz="1200" i="0">
                    <a:latin typeface="Cambria Math" panose="02040503050406030204" pitchFamily="18" charset="0"/>
                    <a:ea typeface="Cambria Math" panose="02040503050406030204" pitchFamily="18" charset="0"/>
                  </a:rPr>
                  <a:t>𝛽_</a:t>
                </a:r>
                <a:r>
                  <a:rPr lang="en-US" sz="1200" i="0">
                    <a:latin typeface="Cambria Math" panose="02040503050406030204" pitchFamily="18" charset="0"/>
                  </a:rPr>
                  <a:t>1,</a:t>
                </a:r>
                <a:r>
                  <a:rPr lang="en-US" sz="1200" b="0" i="0">
                    <a:latin typeface="Cambria Math" panose="02040503050406030204" pitchFamily="18" charset="0"/>
                  </a:rPr>
                  <a:t>3</a:t>
                </a:r>
                <a:r>
                  <a:rPr lang="en-US" sz="1200" b="0" dirty="0">
                    <a:latin typeface="Franklin Gothic Book" panose="020B0503020102020204" pitchFamily="34" charset="0"/>
                  </a:rPr>
                  <a:t>, and </a:t>
                </a:r>
                <a:r>
                  <a:rPr lang="en-US" sz="1200" i="0">
                    <a:latin typeface="Cambria Math" panose="02040503050406030204" pitchFamily="18" charset="0"/>
                    <a:ea typeface="Cambria Math" panose="02040503050406030204" pitchFamily="18" charset="0"/>
                  </a:rPr>
                  <a:t>𝛽_</a:t>
                </a:r>
                <a:r>
                  <a:rPr lang="en-US" sz="1200" i="0">
                    <a:latin typeface="Cambria Math" panose="02040503050406030204" pitchFamily="18" charset="0"/>
                  </a:rPr>
                  <a:t>1,</a:t>
                </a:r>
                <a:r>
                  <a:rPr lang="en-US" sz="1200" b="0" i="0">
                    <a:latin typeface="Cambria Math" panose="02040503050406030204" pitchFamily="18" charset="0"/>
                  </a:rPr>
                  <a:t>4</a:t>
                </a:r>
                <a:endParaRPr lang="en-US" sz="1200" b="0" dirty="0">
                  <a:latin typeface="Franklin Gothic Book" panose="020B0503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Franklin Gothic Book" panose="020B0503020102020204" pitchFamily="34" charset="0"/>
                  </a:rPr>
                  <a:t>Fmn</a:t>
                </a:r>
                <a:r>
                  <a:rPr lang="en-US" sz="1200" dirty="0">
                    <a:latin typeface="Franklin Gothic Book" panose="020B0503020102020204" pitchFamily="34" charset="0"/>
                  </a:rPr>
                  <a:t> does have a depth dependance on how well those modes contribute to the spectrogram</a:t>
                </a:r>
                <a:endParaRPr lang="en-US" sz="1200" b="0" dirty="0">
                  <a:latin typeface="Franklin Gothic Book" panose="020B0503020102020204" pitchFamily="34" charset="0"/>
                </a:endParaRPr>
              </a:p>
              <a:p>
                <a:endParaRPr lang="en-US" dirty="0"/>
              </a:p>
            </p:txBody>
          </p:sp>
        </mc:Fallback>
      </mc:AlternateContent>
      <p:sp>
        <p:nvSpPr>
          <p:cNvPr id="4" name="Slide Number Placeholder 3"/>
          <p:cNvSpPr>
            <a:spLocks noGrp="1"/>
          </p:cNvSpPr>
          <p:nvPr>
            <p:ph type="sldNum" sz="quarter" idx="5"/>
          </p:nvPr>
        </p:nvSpPr>
        <p:spPr/>
        <p:txBody>
          <a:bodyPr/>
          <a:lstStyle/>
          <a:p>
            <a:fld id="{9EC36935-3908-4471-B4E2-047348926C66}" type="slidenum">
              <a:rPr lang="en-US" smtClean="0"/>
              <a:t>5</a:t>
            </a:fld>
            <a:endParaRPr lang="en-US"/>
          </a:p>
        </p:txBody>
      </p:sp>
    </p:spTree>
    <p:extLst>
      <p:ext uri="{BB962C8B-B14F-4D97-AF65-F5344CB8AC3E}">
        <p14:creationId xmlns:p14="http://schemas.microsoft.com/office/powerpoint/2010/main" val="1778900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the container ship </a:t>
            </a:r>
            <a:r>
              <a:rPr lang="en-US" dirty="0" err="1"/>
              <a:t>msc</a:t>
            </a:r>
            <a:r>
              <a:rPr lang="en-US" dirty="0"/>
              <a:t> </a:t>
            </a:r>
            <a:r>
              <a:rPr lang="en-US" dirty="0" err="1"/>
              <a:t>cancun</a:t>
            </a:r>
            <a:r>
              <a:rPr lang="en-US" dirty="0"/>
              <a:t> for example. </a:t>
            </a:r>
          </a:p>
          <a:p>
            <a:r>
              <a:rPr lang="en-US" dirty="0"/>
              <a:t>It traveled through the southern shipping lane where the stars indicate the location of the ship at </a:t>
            </a:r>
            <a:r>
              <a:rPr lang="en-US" dirty="0" err="1"/>
              <a:t>cpa</a:t>
            </a:r>
            <a:r>
              <a:rPr lang="en-US" dirty="0"/>
              <a:t> to each of the arrays </a:t>
            </a:r>
          </a:p>
          <a:p>
            <a:r>
              <a:rPr lang="en-US" dirty="0"/>
              <a:t>From each array we observe the b=infinity points and the associated f12 values, but there is a gradual difference in the frequencies. </a:t>
            </a:r>
          </a:p>
          <a:p>
            <a:r>
              <a:rPr lang="en-US" dirty="0"/>
              <a:t>Since beta only depends on environment, this was our first indication of deep layer heterogeneity in the seabed</a:t>
            </a:r>
          </a:p>
        </p:txBody>
      </p:sp>
      <p:sp>
        <p:nvSpPr>
          <p:cNvPr id="4" name="Slide Number Placeholder 3"/>
          <p:cNvSpPr>
            <a:spLocks noGrp="1"/>
          </p:cNvSpPr>
          <p:nvPr>
            <p:ph type="sldNum" sz="quarter" idx="5"/>
          </p:nvPr>
        </p:nvSpPr>
        <p:spPr/>
        <p:txBody>
          <a:bodyPr/>
          <a:lstStyle/>
          <a:p>
            <a:fld id="{9EC36935-3908-4471-B4E2-047348926C66}" type="slidenum">
              <a:rPr lang="en-US" smtClean="0"/>
              <a:t>6</a:t>
            </a:fld>
            <a:endParaRPr lang="en-US"/>
          </a:p>
        </p:txBody>
      </p:sp>
    </p:spTree>
    <p:extLst>
      <p:ext uri="{BB962C8B-B14F-4D97-AF65-F5344CB8AC3E}">
        <p14:creationId xmlns:p14="http://schemas.microsoft.com/office/powerpoint/2010/main" val="4020479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ships had as many as three b=infinity points associated with modes 1-4</a:t>
            </a:r>
          </a:p>
          <a:p>
            <a:r>
              <a:rPr lang="en-US" dirty="0"/>
              <a:t>Here is shown the f12 values for all 24 ships of interest </a:t>
            </a:r>
          </a:p>
          <a:p>
            <a:r>
              <a:rPr lang="en-US" dirty="0"/>
              <a:t>There are three distinct clusters based on the track of the ship</a:t>
            </a:r>
          </a:p>
          <a:p>
            <a:r>
              <a:rPr lang="en-US" dirty="0"/>
              <a:t>Furthermore, there are three groupings within the southern shipping lane based on which line area</a:t>
            </a:r>
          </a:p>
          <a:p>
            <a:r>
              <a:rPr lang="en-US" dirty="0"/>
              <a:t>These are all indication that the deep sediment layers vary spatially </a:t>
            </a:r>
          </a:p>
        </p:txBody>
      </p:sp>
      <p:sp>
        <p:nvSpPr>
          <p:cNvPr id="4" name="Slide Number Placeholder 3"/>
          <p:cNvSpPr>
            <a:spLocks noGrp="1"/>
          </p:cNvSpPr>
          <p:nvPr>
            <p:ph type="sldNum" sz="quarter" idx="5"/>
          </p:nvPr>
        </p:nvSpPr>
        <p:spPr/>
        <p:txBody>
          <a:bodyPr/>
          <a:lstStyle/>
          <a:p>
            <a:fld id="{9EC36935-3908-4471-B4E2-047348926C66}" type="slidenum">
              <a:rPr lang="en-US" smtClean="0"/>
              <a:t>7</a:t>
            </a:fld>
            <a:endParaRPr lang="en-US"/>
          </a:p>
        </p:txBody>
      </p:sp>
    </p:spTree>
    <p:extLst>
      <p:ext uri="{BB962C8B-B14F-4D97-AF65-F5344CB8AC3E}">
        <p14:creationId xmlns:p14="http://schemas.microsoft.com/office/powerpoint/2010/main" val="17839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frequencies where beta equals inf were used as features in a maximum entropy inversion. </a:t>
            </a:r>
          </a:p>
          <a:p>
            <a:r>
              <a:rPr lang="en-US" dirty="0"/>
              <a:t>For this, we used a prior model of the seabed for sediment layers, water column data, and ship tracks. </a:t>
            </a:r>
          </a:p>
          <a:p>
            <a:r>
              <a:rPr lang="en-US" dirty="0"/>
              <a:t>The first three layers and the bottom two layers were all held fixed based. The top 18 m has been extensively studied and is based on information from surveys and </a:t>
            </a:r>
            <a:r>
              <a:rPr lang="en-US" dirty="0" err="1"/>
              <a:t>geoacoustic</a:t>
            </a:r>
            <a:r>
              <a:rPr lang="en-US" dirty="0"/>
              <a:t> inversions in the 100 kHz band. The thickness of the mud and water column data are based on the environment of the array which were placed in the thickest part of the mud. </a:t>
            </a:r>
          </a:p>
          <a:p>
            <a:endParaRPr lang="en-US" dirty="0"/>
          </a:p>
          <a:p>
            <a:r>
              <a:rPr lang="en-US" dirty="0"/>
              <a:t>The thickness and sound speed of the first two deep layers were allowed to vary, where the brackets indicate the upper and lower bounds. </a:t>
            </a:r>
          </a:p>
          <a:p>
            <a:endParaRPr lang="en-US" dirty="0"/>
          </a:p>
          <a:p>
            <a:r>
              <a:rPr lang="en-US" dirty="0"/>
              <a:t>Using ORCA, we were able to come up with a simulated spectrogram with labeled beta=inf points. </a:t>
            </a:r>
          </a:p>
          <a:p>
            <a:endParaRPr lang="en-US" dirty="0"/>
          </a:p>
          <a:p>
            <a:r>
              <a:rPr lang="en-US" dirty="0"/>
              <a:t>The frequencies for the beta=inf points were then compared via a cost function. </a:t>
            </a:r>
          </a:p>
          <a:p>
            <a:endParaRPr lang="en-US" dirty="0"/>
          </a:p>
          <a:p>
            <a:r>
              <a:rPr lang="en-US" dirty="0"/>
              <a:t>We did this for 4000 monte </a:t>
            </a:r>
            <a:r>
              <a:rPr lang="en-US" dirty="0" err="1"/>
              <a:t>carlo</a:t>
            </a:r>
            <a:r>
              <a:rPr lang="en-US" dirty="0"/>
              <a:t> iterations and the result was a modeled spectrogram that provided the lowest cost for the four parameters.</a:t>
            </a:r>
          </a:p>
          <a:p>
            <a:endParaRPr lang="en-US" dirty="0"/>
          </a:p>
        </p:txBody>
      </p:sp>
      <p:sp>
        <p:nvSpPr>
          <p:cNvPr id="4" name="Slide Number Placeholder 3"/>
          <p:cNvSpPr>
            <a:spLocks noGrp="1"/>
          </p:cNvSpPr>
          <p:nvPr>
            <p:ph type="sldNum" sz="quarter" idx="5"/>
          </p:nvPr>
        </p:nvSpPr>
        <p:spPr/>
        <p:txBody>
          <a:bodyPr/>
          <a:lstStyle/>
          <a:p>
            <a:fld id="{9EC36935-3908-4471-B4E2-047348926C66}" type="slidenum">
              <a:rPr lang="en-US" smtClean="0"/>
              <a:t>8</a:t>
            </a:fld>
            <a:endParaRPr lang="en-US"/>
          </a:p>
        </p:txBody>
      </p:sp>
    </p:spTree>
    <p:extLst>
      <p:ext uri="{BB962C8B-B14F-4D97-AF65-F5344CB8AC3E}">
        <p14:creationId xmlns:p14="http://schemas.microsoft.com/office/powerpoint/2010/main" val="3671575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MSC DON GIOVANNI  was a ship in the southern shipping lane. </a:t>
            </a:r>
          </a:p>
          <a:p>
            <a:r>
              <a:rPr lang="en-US" dirty="0"/>
              <a:t>Though beta is depth </a:t>
            </a:r>
            <a:r>
              <a:rPr lang="en-US" dirty="0" err="1"/>
              <a:t>dependant</a:t>
            </a:r>
            <a:r>
              <a:rPr lang="en-US" dirty="0"/>
              <a:t>, you can see that it was necessary to look at all channels to identify all beta=inf points. This is because at certain depths, some modes are at nulls and the related singular point for that mode pair is not as clear. </a:t>
            </a:r>
          </a:p>
          <a:p>
            <a:r>
              <a:rPr lang="en-US" dirty="0"/>
              <a:t>In this case, you can see that f1,3 is only clear on channel 11. </a:t>
            </a:r>
          </a:p>
          <a:p>
            <a:endParaRPr lang="en-US" dirty="0"/>
          </a:p>
          <a:p>
            <a:r>
              <a:rPr lang="en-US" dirty="0"/>
              <a:t>The maximum entropy method comes up with a modeled seabed environment with the two deep layers that return the lowest cost function. The modeled spectrogram is shown on the right, and you can see that the observed singular points closely match the measured data. </a:t>
            </a:r>
          </a:p>
          <a:p>
            <a:r>
              <a:rPr lang="en-US" dirty="0"/>
              <a:t>A plot of the group velocities for modes 1-4 confirm that the frequencies where pairs of modes cross match the singular points. </a:t>
            </a:r>
          </a:p>
        </p:txBody>
      </p:sp>
      <p:sp>
        <p:nvSpPr>
          <p:cNvPr id="4" name="Slide Number Placeholder 3"/>
          <p:cNvSpPr>
            <a:spLocks noGrp="1"/>
          </p:cNvSpPr>
          <p:nvPr>
            <p:ph type="sldNum" sz="quarter" idx="5"/>
          </p:nvPr>
        </p:nvSpPr>
        <p:spPr/>
        <p:txBody>
          <a:bodyPr/>
          <a:lstStyle/>
          <a:p>
            <a:fld id="{9EC36935-3908-4471-B4E2-047348926C66}" type="slidenum">
              <a:rPr lang="en-US" smtClean="0"/>
              <a:t>9</a:t>
            </a:fld>
            <a:endParaRPr lang="en-US"/>
          </a:p>
        </p:txBody>
      </p:sp>
    </p:spTree>
    <p:extLst>
      <p:ext uri="{BB962C8B-B14F-4D97-AF65-F5344CB8AC3E}">
        <p14:creationId xmlns:p14="http://schemas.microsoft.com/office/powerpoint/2010/main" val="89135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03DFC86-2479-416F-9E25-F47BFFCFD2E4}"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1444200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3DFC86-2479-416F-9E25-F47BFFCFD2E4}"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2524541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3DFC86-2479-416F-9E25-F47BFFCFD2E4}"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764090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3DFC86-2479-416F-9E25-F47BFFCFD2E4}"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227222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3DFC86-2479-416F-9E25-F47BFFCFD2E4}"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4061625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3DFC86-2479-416F-9E25-F47BFFCFD2E4}"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2829529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199" y="287824"/>
            <a:ext cx="11728821" cy="564205"/>
          </a:xfrm>
        </p:spPr>
        <p:txBody>
          <a:bodyPr>
            <a:noAutofit/>
          </a:bodyPr>
          <a:lstStyle>
            <a:lvl1pPr>
              <a:defRPr sz="3600"/>
            </a:lvl1pPr>
          </a:lstStyle>
          <a:p>
            <a:r>
              <a:rPr kumimoji="0" lang="en-US" sz="4800" b="0" i="0" u="none" strike="noStrike" kern="1200" cap="none" spc="0" normalizeH="0" baseline="0" noProof="0" dirty="0">
                <a:ln>
                  <a:noFill/>
                </a:ln>
                <a:solidFill>
                  <a:srgbClr val="002E5D"/>
                </a:solidFill>
                <a:effectLst/>
                <a:uLnTx/>
                <a:uFillTx/>
                <a:latin typeface="Franklin Gothic Medium Cond"/>
                <a:ea typeface="+mj-ea"/>
                <a:cs typeface="+mj-cs"/>
              </a:rPr>
              <a:t>Motivation</a:t>
            </a:r>
            <a:endParaRPr lang="en-US" dirty="0"/>
          </a:p>
        </p:txBody>
      </p:sp>
      <p:sp>
        <p:nvSpPr>
          <p:cNvPr id="4" name="Content Placeholder 3"/>
          <p:cNvSpPr>
            <a:spLocks noGrp="1"/>
          </p:cNvSpPr>
          <p:nvPr>
            <p:ph sz="half" idx="2"/>
          </p:nvPr>
        </p:nvSpPr>
        <p:spPr>
          <a:xfrm>
            <a:off x="236200" y="1053183"/>
            <a:ext cx="1172882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3DFC86-2479-416F-9E25-F47BFFCFD2E4}" type="datetimeFigureOut">
              <a:rPr lang="en-US" smtClean="0"/>
              <a:t>5/20/2024</a:t>
            </a:fld>
            <a:endParaRPr lang="en-US"/>
          </a:p>
        </p:txBody>
      </p:sp>
      <p:sp>
        <p:nvSpPr>
          <p:cNvPr id="8" name="Footer Placeholder 7"/>
          <p:cNvSpPr>
            <a:spLocks noGrp="1"/>
          </p:cNvSpPr>
          <p:nvPr>
            <p:ph type="ftr" sz="quarter" idx="11"/>
          </p:nvPr>
        </p:nvSpPr>
        <p:spPr/>
        <p:txBody>
          <a:bodyPr/>
          <a:lstStyle/>
          <a:p>
            <a:endParaRPr lang="en-US"/>
          </a:p>
        </p:txBody>
      </p:sp>
      <p:sp>
        <p:nvSpPr>
          <p:cNvPr id="10" name="Rectangle 9">
            <a:extLst>
              <a:ext uri="{FF2B5EF4-FFF2-40B4-BE49-F238E27FC236}">
                <a16:creationId xmlns:a16="http://schemas.microsoft.com/office/drawing/2014/main" id="{108F869E-1B27-9F57-DFAC-9222C798A927}"/>
              </a:ext>
            </a:extLst>
          </p:cNvPr>
          <p:cNvSpPr/>
          <p:nvPr userDrawn="1"/>
        </p:nvSpPr>
        <p:spPr>
          <a:xfrm>
            <a:off x="0" y="6562165"/>
            <a:ext cx="12192000" cy="295835"/>
          </a:xfrm>
          <a:prstGeom prst="rect">
            <a:avLst/>
          </a:prstGeom>
          <a:solidFill>
            <a:srgbClr val="B6CF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929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3DFC86-2479-416F-9E25-F47BFFCFD2E4}" type="datetimeFigureOut">
              <a:rPr lang="en-US" smtClean="0"/>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628530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3DFC86-2479-416F-9E25-F47BFFCFD2E4}" type="datetimeFigureOut">
              <a:rPr lang="en-US" smtClean="0"/>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3569667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3DFC86-2479-416F-9E25-F47BFFCFD2E4}"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138321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3DFC86-2479-416F-9E25-F47BFFCFD2E4}"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A53E5D-13EE-4158-97BB-9A60917DDD61}" type="slidenum">
              <a:rPr lang="en-US" smtClean="0"/>
              <a:t>‹#›</a:t>
            </a:fld>
            <a:endParaRPr lang="en-US"/>
          </a:p>
        </p:txBody>
      </p:sp>
    </p:spTree>
    <p:extLst>
      <p:ext uri="{BB962C8B-B14F-4D97-AF65-F5344CB8AC3E}">
        <p14:creationId xmlns:p14="http://schemas.microsoft.com/office/powerpoint/2010/main" val="4185680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3996" y="357761"/>
            <a:ext cx="10515600" cy="646551"/>
          </a:xfrm>
          <a:prstGeom prst="rect">
            <a:avLst/>
          </a:prstGeom>
        </p:spPr>
        <p:txBody>
          <a:bodyPr vert="horz" lIns="91440" tIns="45720" rIns="91440" bIns="45720" rtlCol="0" anchor="ctr">
            <a:normAutofit/>
          </a:bodyPr>
          <a:lstStyle/>
          <a:p>
            <a:r>
              <a:rPr kumimoji="0" lang="en-US" sz="4800" b="0" i="0" u="none" strike="noStrike" kern="1200" cap="none" spc="0" normalizeH="0" baseline="0" noProof="0" dirty="0">
                <a:ln>
                  <a:noFill/>
                </a:ln>
                <a:solidFill>
                  <a:srgbClr val="002E5D"/>
                </a:solidFill>
                <a:effectLst/>
                <a:uLnTx/>
                <a:uFillTx/>
                <a:latin typeface="Franklin Gothic Medium Cond"/>
                <a:ea typeface="+mj-ea"/>
                <a:cs typeface="+mj-cs"/>
              </a:rPr>
              <a:t>Motivation</a:t>
            </a:r>
            <a:endParaRPr lang="en-US" dirty="0"/>
          </a:p>
        </p:txBody>
      </p:sp>
      <p:sp>
        <p:nvSpPr>
          <p:cNvPr id="3" name="Text Placeholder 2"/>
          <p:cNvSpPr>
            <a:spLocks noGrp="1"/>
          </p:cNvSpPr>
          <p:nvPr>
            <p:ph type="body" idx="1"/>
          </p:nvPr>
        </p:nvSpPr>
        <p:spPr>
          <a:xfrm>
            <a:off x="273996" y="1210127"/>
            <a:ext cx="11079804" cy="4966836"/>
          </a:xfrm>
          <a:prstGeom prst="rect">
            <a:avLst/>
          </a:prstGeom>
        </p:spPr>
        <p:txBody>
          <a:bodyPr vert="horz" lIns="91440" tIns="45720" rIns="91440" bIns="45720" rtlCol="0">
            <a:normAutofit/>
          </a:bodyPr>
          <a:lstStyle/>
          <a:p>
            <a:pPr lvl="0"/>
            <a:r>
              <a:rPr kumimoji="0" lang="en-US" sz="2600" b="0" i="0" u="none" strike="noStrike" kern="1200" cap="none" spc="0" normalizeH="0" baseline="0" noProof="0" dirty="0">
                <a:ln>
                  <a:noFill/>
                </a:ln>
                <a:solidFill>
                  <a:prstClr val="black"/>
                </a:solidFill>
                <a:effectLst/>
                <a:uLnTx/>
                <a:uFillTx/>
                <a:latin typeface="Franklin Gothic Medium Cond"/>
                <a:ea typeface="+mn-ea"/>
                <a:cs typeface="+mn-cs"/>
              </a:rPr>
              <a:t>Complex</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DFC86-2479-416F-9E25-F47BFFCFD2E4}" type="datetimeFigureOut">
              <a:rPr lang="en-US" smtClean="0"/>
              <a:t>5/20/2024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A53E5D-13EE-4158-97BB-9A60917DDD61}" type="slidenum">
              <a:rPr lang="en-US" smtClean="0"/>
              <a:t>‹#›</a:t>
            </a:fld>
            <a:endParaRPr lang="en-US"/>
          </a:p>
        </p:txBody>
      </p:sp>
      <p:sp>
        <p:nvSpPr>
          <p:cNvPr id="10" name="Rectangle 9">
            <a:extLst>
              <a:ext uri="{FF2B5EF4-FFF2-40B4-BE49-F238E27FC236}">
                <a16:creationId xmlns:a16="http://schemas.microsoft.com/office/drawing/2014/main" id="{402FAB1F-5871-AEF6-C543-CC6740D7C64C}"/>
              </a:ext>
            </a:extLst>
          </p:cNvPr>
          <p:cNvSpPr/>
          <p:nvPr userDrawn="1"/>
        </p:nvSpPr>
        <p:spPr>
          <a:xfrm>
            <a:off x="0" y="6562165"/>
            <a:ext cx="12192000" cy="295835"/>
          </a:xfrm>
          <a:prstGeom prst="rect">
            <a:avLst/>
          </a:prstGeom>
          <a:solidFill>
            <a:srgbClr val="B6CF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3899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3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80.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4F5F-9ACC-5F81-DB8C-E89969AB2E29}"/>
              </a:ext>
            </a:extLst>
          </p:cNvPr>
          <p:cNvSpPr>
            <a:spLocks noGrp="1"/>
          </p:cNvSpPr>
          <p:nvPr>
            <p:ph type="ctrTitle"/>
          </p:nvPr>
        </p:nvSpPr>
        <p:spPr/>
        <p:txBody>
          <a:bodyPr/>
          <a:lstStyle/>
          <a:p>
            <a:r>
              <a:rPr lang="en-US" dirty="0"/>
              <a:t>\</a:t>
            </a:r>
          </a:p>
        </p:txBody>
      </p:sp>
      <p:sp>
        <p:nvSpPr>
          <p:cNvPr id="3" name="Subtitle 2">
            <a:extLst>
              <a:ext uri="{FF2B5EF4-FFF2-40B4-BE49-F238E27FC236}">
                <a16:creationId xmlns:a16="http://schemas.microsoft.com/office/drawing/2014/main" id="{33D4A91F-0ECC-F7C2-0A2C-A46AEB8CFF29}"/>
              </a:ext>
            </a:extLst>
          </p:cNvPr>
          <p:cNvSpPr>
            <a:spLocks noGrp="1"/>
          </p:cNvSpPr>
          <p:nvPr>
            <p:ph type="subTitle" idx="1"/>
          </p:nvPr>
        </p:nvSpPr>
        <p:spPr/>
        <p:txBody>
          <a:bodyPr/>
          <a:lstStyle/>
          <a:p>
            <a:endParaRPr lang="en-US"/>
          </a:p>
        </p:txBody>
      </p:sp>
      <p:pic>
        <p:nvPicPr>
          <p:cNvPr id="5" name="Picture 4" descr="A blue background with white lines&#10;&#10;Description automatically generated">
            <a:extLst>
              <a:ext uri="{FF2B5EF4-FFF2-40B4-BE49-F238E27FC236}">
                <a16:creationId xmlns:a16="http://schemas.microsoft.com/office/drawing/2014/main" id="{7D1D066E-18EA-6E08-ED77-BA71D8B39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3">
            <a:extLst>
              <a:ext uri="{FF2B5EF4-FFF2-40B4-BE49-F238E27FC236}">
                <a16:creationId xmlns:a16="http://schemas.microsoft.com/office/drawing/2014/main" id="{C2141AB5-E1D9-A2D9-CAD7-3A3F4CB5440F}"/>
              </a:ext>
            </a:extLst>
          </p:cNvPr>
          <p:cNvSpPr txBox="1">
            <a:spLocks/>
          </p:cNvSpPr>
          <p:nvPr/>
        </p:nvSpPr>
        <p:spPr>
          <a:xfrm>
            <a:off x="324615" y="829952"/>
            <a:ext cx="11542763" cy="18288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rgbClr val="2380A7"/>
                </a:solidFill>
                <a:latin typeface="Franklin Gothic Book" panose="020B0503020102020204" pitchFamily="34" charset="0"/>
              </a:rPr>
              <a:t>Deep sediment characterization from very </a:t>
            </a:r>
          </a:p>
          <a:p>
            <a:r>
              <a:rPr lang="en-US" sz="4400" b="1" dirty="0">
                <a:solidFill>
                  <a:srgbClr val="2380A7"/>
                </a:solidFill>
                <a:latin typeface="Franklin Gothic Book" panose="020B0503020102020204" pitchFamily="34" charset="0"/>
              </a:rPr>
              <a:t>low-frequency features from merchant ships</a:t>
            </a:r>
          </a:p>
        </p:txBody>
      </p:sp>
      <p:sp>
        <p:nvSpPr>
          <p:cNvPr id="8" name="Subtitle 4">
            <a:extLst>
              <a:ext uri="{FF2B5EF4-FFF2-40B4-BE49-F238E27FC236}">
                <a16:creationId xmlns:a16="http://schemas.microsoft.com/office/drawing/2014/main" id="{3578DE0D-25F6-7CB6-3921-8E77CAEC546E}"/>
              </a:ext>
            </a:extLst>
          </p:cNvPr>
          <p:cNvSpPr txBox="1">
            <a:spLocks/>
          </p:cNvSpPr>
          <p:nvPr/>
        </p:nvSpPr>
        <p:spPr>
          <a:xfrm>
            <a:off x="2501515" y="2878475"/>
            <a:ext cx="7188961" cy="1091666"/>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195E79"/>
                </a:solidFill>
                <a:latin typeface="Franklin Gothic Book" panose="020B0503020102020204" pitchFamily="34" charset="0"/>
              </a:rPr>
              <a:t>Alexandra M. Hopps-McDaniel</a:t>
            </a:r>
          </a:p>
          <a:p>
            <a:r>
              <a:rPr lang="en-US" sz="3100" dirty="0">
                <a:solidFill>
                  <a:srgbClr val="195E79"/>
                </a:solidFill>
                <a:latin typeface="Franklin Gothic Book" panose="020B0503020102020204" pitchFamily="34" charset="0"/>
              </a:rPr>
              <a:t>D. P. </a:t>
            </a:r>
            <a:r>
              <a:rPr lang="en-US" sz="3100" dirty="0" err="1">
                <a:solidFill>
                  <a:srgbClr val="195E79"/>
                </a:solidFill>
                <a:latin typeface="Franklin Gothic Book" panose="020B0503020102020204" pitchFamily="34" charset="0"/>
              </a:rPr>
              <a:t>Knobles</a:t>
            </a:r>
            <a:r>
              <a:rPr lang="en-US" sz="3100" dirty="0">
                <a:solidFill>
                  <a:srgbClr val="195E79"/>
                </a:solidFill>
                <a:latin typeface="Franklin Gothic Book" panose="020B0503020102020204" pitchFamily="34" charset="0"/>
              </a:rPr>
              <a:t>, </a:t>
            </a:r>
            <a:r>
              <a:rPr lang="en-US" sz="3100" dirty="0" err="1">
                <a:solidFill>
                  <a:srgbClr val="195E79"/>
                </a:solidFill>
                <a:latin typeface="Franklin Gothic Book" panose="020B0503020102020204" pitchFamily="34" charset="0"/>
              </a:rPr>
              <a:t>Tracianne</a:t>
            </a:r>
            <a:r>
              <a:rPr lang="en-US" sz="3100" dirty="0">
                <a:solidFill>
                  <a:srgbClr val="195E79"/>
                </a:solidFill>
                <a:latin typeface="Franklin Gothic Book" panose="020B0503020102020204" pitchFamily="34" charset="0"/>
              </a:rPr>
              <a:t> B. </a:t>
            </a:r>
            <a:r>
              <a:rPr lang="en-US" sz="3100" dirty="0" err="1">
                <a:solidFill>
                  <a:srgbClr val="195E79"/>
                </a:solidFill>
                <a:latin typeface="Franklin Gothic Book" panose="020B0503020102020204" pitchFamily="34" charset="0"/>
              </a:rPr>
              <a:t>Neilsen</a:t>
            </a:r>
            <a:r>
              <a:rPr lang="en-US" sz="3100" dirty="0">
                <a:solidFill>
                  <a:srgbClr val="195E79"/>
                </a:solidFill>
                <a:latin typeface="Franklin Gothic Book" panose="020B0503020102020204" pitchFamily="34" charset="0"/>
              </a:rPr>
              <a:t>, Preston S. Wilson, William S. </a:t>
            </a:r>
            <a:r>
              <a:rPr lang="en-US" sz="3100" dirty="0" err="1">
                <a:solidFill>
                  <a:srgbClr val="195E79"/>
                </a:solidFill>
                <a:latin typeface="Franklin Gothic Book" panose="020B0503020102020204" pitchFamily="34" charset="0"/>
              </a:rPr>
              <a:t>Hodgkiss</a:t>
            </a:r>
            <a:r>
              <a:rPr lang="en-US" sz="3100" dirty="0">
                <a:solidFill>
                  <a:srgbClr val="195E79"/>
                </a:solidFill>
                <a:latin typeface="Franklin Gothic Book" panose="020B0503020102020204" pitchFamily="34" charset="0"/>
              </a:rPr>
              <a:t>, and Jason D. </a:t>
            </a:r>
            <a:r>
              <a:rPr lang="en-US" sz="3100" dirty="0" err="1">
                <a:solidFill>
                  <a:srgbClr val="195E79"/>
                </a:solidFill>
                <a:latin typeface="Franklin Gothic Book" panose="020B0503020102020204" pitchFamily="34" charset="0"/>
              </a:rPr>
              <a:t>Sagers</a:t>
            </a:r>
            <a:endParaRPr lang="en-US" sz="3100" dirty="0">
              <a:solidFill>
                <a:srgbClr val="195E79"/>
              </a:solidFill>
              <a:latin typeface="Franklin Gothic Book" panose="020B0503020102020204" pitchFamily="34" charset="0"/>
            </a:endParaRPr>
          </a:p>
          <a:p>
            <a:endParaRPr lang="en-US" dirty="0">
              <a:solidFill>
                <a:srgbClr val="025A78"/>
              </a:solidFill>
            </a:endParaRPr>
          </a:p>
        </p:txBody>
      </p:sp>
      <p:sp>
        <p:nvSpPr>
          <p:cNvPr id="9" name="Text Placeholder 5">
            <a:extLst>
              <a:ext uri="{FF2B5EF4-FFF2-40B4-BE49-F238E27FC236}">
                <a16:creationId xmlns:a16="http://schemas.microsoft.com/office/drawing/2014/main" id="{C68FB9D7-6949-4775-91F5-BE55B702B477}"/>
              </a:ext>
            </a:extLst>
          </p:cNvPr>
          <p:cNvSpPr txBox="1">
            <a:spLocks/>
          </p:cNvSpPr>
          <p:nvPr/>
        </p:nvSpPr>
        <p:spPr>
          <a:xfrm>
            <a:off x="1732076" y="3917686"/>
            <a:ext cx="8727843" cy="634352"/>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500" b="1" dirty="0">
                <a:solidFill>
                  <a:srgbClr val="195E79"/>
                </a:solidFill>
                <a:latin typeface="Franklin Gothic Book" panose="020B0503020102020204" pitchFamily="34" charset="0"/>
              </a:rPr>
              <a:t>Acoustical Society of America | Ottawa, CA | May 2024</a:t>
            </a:r>
          </a:p>
        </p:txBody>
      </p:sp>
      <p:pic>
        <p:nvPicPr>
          <p:cNvPr id="11" name="Picture 10" descr="A blue and gold logo&#10;&#10;Description automatically generated">
            <a:extLst>
              <a:ext uri="{FF2B5EF4-FFF2-40B4-BE49-F238E27FC236}">
                <a16:creationId xmlns:a16="http://schemas.microsoft.com/office/drawing/2014/main" id="{7F85910A-899F-F913-70B9-D2D2089739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087" y="5556818"/>
            <a:ext cx="2314688" cy="1055446"/>
          </a:xfrm>
          <a:prstGeom prst="rect">
            <a:avLst/>
          </a:prstGeom>
        </p:spPr>
      </p:pic>
      <p:pic>
        <p:nvPicPr>
          <p:cNvPr id="22" name="Picture 21" descr="A black circle with red text&#10;&#10;Description automatically generated">
            <a:extLst>
              <a:ext uri="{FF2B5EF4-FFF2-40B4-BE49-F238E27FC236}">
                <a16:creationId xmlns:a16="http://schemas.microsoft.com/office/drawing/2014/main" id="{AF5B1426-B0F5-B9E5-20BA-6F20E9CB99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5994" y="5444541"/>
            <a:ext cx="1280001" cy="1280001"/>
          </a:xfrm>
          <a:prstGeom prst="rect">
            <a:avLst/>
          </a:prstGeom>
        </p:spPr>
      </p:pic>
      <p:pic>
        <p:nvPicPr>
          <p:cNvPr id="6" name="Picture 5" descr="A blue and white circle with text&#10;&#10;Description automatically generated">
            <a:extLst>
              <a:ext uri="{FF2B5EF4-FFF2-40B4-BE49-F238E27FC236}">
                <a16:creationId xmlns:a16="http://schemas.microsoft.com/office/drawing/2014/main" id="{DA22DD9E-1277-2BC4-E3E6-7A6019CEA4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3806" y="5391418"/>
            <a:ext cx="1565716" cy="1419505"/>
          </a:xfrm>
          <a:prstGeom prst="rect">
            <a:avLst/>
          </a:prstGeom>
        </p:spPr>
      </p:pic>
      <p:pic>
        <p:nvPicPr>
          <p:cNvPr id="12" name="Picture 11">
            <a:extLst>
              <a:ext uri="{FF2B5EF4-FFF2-40B4-BE49-F238E27FC236}">
                <a16:creationId xmlns:a16="http://schemas.microsoft.com/office/drawing/2014/main" id="{C51A3E99-C58C-52E1-21DB-42E7920F1651}"/>
              </a:ext>
            </a:extLst>
          </p:cNvPr>
          <p:cNvPicPr>
            <a:picLocks noChangeAspect="1"/>
          </p:cNvPicPr>
          <p:nvPr/>
        </p:nvPicPr>
        <p:blipFill rotWithShape="1">
          <a:blip r:embed="rId7">
            <a:extLst>
              <a:ext uri="{28A0092B-C50C-407E-A947-70E740481C1C}">
                <a14:useLocalDpi xmlns:a14="http://schemas.microsoft.com/office/drawing/2010/main" val="0"/>
              </a:ext>
            </a:extLst>
          </a:blip>
          <a:srcRect l="40442" b="-8277"/>
          <a:stretch/>
        </p:blipFill>
        <p:spPr>
          <a:xfrm>
            <a:off x="9284539" y="5837570"/>
            <a:ext cx="2612444" cy="493941"/>
          </a:xfrm>
          <a:prstGeom prst="rect">
            <a:avLst/>
          </a:prstGeom>
        </p:spPr>
      </p:pic>
      <p:pic>
        <p:nvPicPr>
          <p:cNvPr id="14" name="Picture 13" descr="A black and white logo&#10;&#10;Description automatically generated">
            <a:extLst>
              <a:ext uri="{FF2B5EF4-FFF2-40B4-BE49-F238E27FC236}">
                <a16:creationId xmlns:a16="http://schemas.microsoft.com/office/drawing/2014/main" id="{34C83FC2-E715-CD03-F37C-28926D3753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0792" y="5410234"/>
            <a:ext cx="1376656" cy="1381871"/>
          </a:xfrm>
          <a:prstGeom prst="rect">
            <a:avLst/>
          </a:prstGeom>
        </p:spPr>
      </p:pic>
    </p:spTree>
    <p:extLst>
      <p:ext uri="{BB962C8B-B14F-4D97-AF65-F5344CB8AC3E}">
        <p14:creationId xmlns:p14="http://schemas.microsoft.com/office/powerpoint/2010/main" val="2092856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AEAF-A303-0A82-B2A1-0353376B2200}"/>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Measured vs. modeled for different ship tracks</a:t>
            </a:r>
          </a:p>
        </p:txBody>
      </p:sp>
      <p:pic>
        <p:nvPicPr>
          <p:cNvPr id="4" name="Picture 3" descr="A screenshot of a computer screen&#10;&#10;Description automatically generated">
            <a:extLst>
              <a:ext uri="{FF2B5EF4-FFF2-40B4-BE49-F238E27FC236}">
                <a16:creationId xmlns:a16="http://schemas.microsoft.com/office/drawing/2014/main" id="{DC573B8E-AC39-638C-6618-BF79783B3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067" y="876026"/>
            <a:ext cx="9019865" cy="5648515"/>
          </a:xfrm>
          <a:prstGeom prst="rect">
            <a:avLst/>
          </a:prstGeom>
        </p:spPr>
      </p:pic>
    </p:spTree>
    <p:extLst>
      <p:ext uri="{BB962C8B-B14F-4D97-AF65-F5344CB8AC3E}">
        <p14:creationId xmlns:p14="http://schemas.microsoft.com/office/powerpoint/2010/main" val="11383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A109-F027-E106-D2AE-B78BDA78C1F8}"/>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Marginal probability distributions</a:t>
            </a:r>
          </a:p>
        </p:txBody>
      </p:sp>
      <p:sp>
        <p:nvSpPr>
          <p:cNvPr id="24" name="Content Placeholder 23">
            <a:extLst>
              <a:ext uri="{FF2B5EF4-FFF2-40B4-BE49-F238E27FC236}">
                <a16:creationId xmlns:a16="http://schemas.microsoft.com/office/drawing/2014/main" id="{46EB1CE2-DF24-6847-BE0B-4575743F54AB}"/>
              </a:ext>
            </a:extLst>
          </p:cNvPr>
          <p:cNvSpPr>
            <a:spLocks noGrp="1"/>
          </p:cNvSpPr>
          <p:nvPr>
            <p:ph sz="half" idx="2"/>
          </p:nvPr>
        </p:nvSpPr>
        <p:spPr>
          <a:xfrm>
            <a:off x="236201" y="1053183"/>
            <a:ext cx="3469525" cy="5420186"/>
          </a:xfrm>
        </p:spPr>
        <p:txBody>
          <a:bodyPr>
            <a:normAutofit/>
          </a:bodyPr>
          <a:lstStyle/>
          <a:p>
            <a:r>
              <a:rPr lang="en-US" dirty="0">
                <a:latin typeface="Franklin Gothic Book" panose="020B0503020102020204" pitchFamily="34" charset="0"/>
              </a:rPr>
              <a:t>Sound speed of the first deep layer is the only informative parameter</a:t>
            </a:r>
          </a:p>
          <a:p>
            <a:r>
              <a:rPr lang="en-US" dirty="0">
                <a:latin typeface="Franklin Gothic Book" panose="020B0503020102020204" pitchFamily="34" charset="0"/>
              </a:rPr>
              <a:t>Consistent for all ships</a:t>
            </a:r>
          </a:p>
          <a:p>
            <a:r>
              <a:rPr lang="en-US" dirty="0">
                <a:latin typeface="Franklin Gothic Book" panose="020B0503020102020204" pitchFamily="34" charset="0"/>
              </a:rPr>
              <a:t>Lower limit of the thickness ~ 175 m</a:t>
            </a:r>
          </a:p>
          <a:p>
            <a:pPr marL="0" indent="0">
              <a:buNone/>
            </a:pPr>
            <a:endParaRPr lang="en-US" dirty="0"/>
          </a:p>
          <a:p>
            <a:endParaRPr lang="en-US" dirty="0"/>
          </a:p>
        </p:txBody>
      </p:sp>
      <p:pic>
        <p:nvPicPr>
          <p:cNvPr id="15" name="Picture 14" descr="A group of graphs showing different types of sound speed&#10;&#10;Description automatically generated with medium confidence">
            <a:extLst>
              <a:ext uri="{FF2B5EF4-FFF2-40B4-BE49-F238E27FC236}">
                <a16:creationId xmlns:a16="http://schemas.microsoft.com/office/drawing/2014/main" id="{9F482E58-0B8D-C752-220F-58AB66545FAD}"/>
              </a:ext>
            </a:extLst>
          </p:cNvPr>
          <p:cNvPicPr>
            <a:picLocks noChangeAspect="1"/>
          </p:cNvPicPr>
          <p:nvPr/>
        </p:nvPicPr>
        <p:blipFill rotWithShape="1">
          <a:blip r:embed="rId3">
            <a:extLst>
              <a:ext uri="{28A0092B-C50C-407E-A947-70E740481C1C}">
                <a14:useLocalDpi xmlns:a14="http://schemas.microsoft.com/office/drawing/2010/main" val="0"/>
              </a:ext>
            </a:extLst>
          </a:blip>
          <a:srcRect l="7593" t="2968" r="5432" b="5578"/>
          <a:stretch/>
        </p:blipFill>
        <p:spPr>
          <a:xfrm>
            <a:off x="4475748" y="852029"/>
            <a:ext cx="7105963" cy="5604054"/>
          </a:xfrm>
          <a:prstGeom prst="rect">
            <a:avLst/>
          </a:prstGeom>
        </p:spPr>
      </p:pic>
      <p:sp>
        <p:nvSpPr>
          <p:cNvPr id="5" name="TextBox 4">
            <a:extLst>
              <a:ext uri="{FF2B5EF4-FFF2-40B4-BE49-F238E27FC236}">
                <a16:creationId xmlns:a16="http://schemas.microsoft.com/office/drawing/2014/main" id="{48F8109C-8238-0896-4CBF-C0FE693B0D7B}"/>
              </a:ext>
            </a:extLst>
          </p:cNvPr>
          <p:cNvSpPr txBox="1"/>
          <p:nvPr/>
        </p:nvSpPr>
        <p:spPr>
          <a:xfrm>
            <a:off x="6632785" y="3563221"/>
            <a:ext cx="2791887" cy="400110"/>
          </a:xfrm>
          <a:prstGeom prst="rect">
            <a:avLst/>
          </a:prstGeom>
          <a:noFill/>
        </p:spPr>
        <p:txBody>
          <a:bodyPr wrap="square" rtlCol="0">
            <a:spAutoFit/>
          </a:bodyPr>
          <a:lstStyle/>
          <a:p>
            <a:pPr algn="ctr"/>
            <a:r>
              <a:rPr lang="en-US" sz="2000" b="1" dirty="0">
                <a:latin typeface="Helvetica" panose="020B0604020202020204" pitchFamily="34" charset="0"/>
                <a:cs typeface="Helvetica" panose="020B0604020202020204" pitchFamily="34" charset="0"/>
              </a:rPr>
              <a:t>MSC DON GIOVANNI</a:t>
            </a:r>
          </a:p>
        </p:txBody>
      </p:sp>
      <p:sp>
        <p:nvSpPr>
          <p:cNvPr id="6" name="TextBox 5">
            <a:extLst>
              <a:ext uri="{FF2B5EF4-FFF2-40B4-BE49-F238E27FC236}">
                <a16:creationId xmlns:a16="http://schemas.microsoft.com/office/drawing/2014/main" id="{AA772B26-5296-72C5-4558-70A655EB4295}"/>
              </a:ext>
            </a:extLst>
          </p:cNvPr>
          <p:cNvSpPr txBox="1"/>
          <p:nvPr/>
        </p:nvSpPr>
        <p:spPr>
          <a:xfrm>
            <a:off x="3839948" y="2100705"/>
            <a:ext cx="768508" cy="369332"/>
          </a:xfrm>
          <a:prstGeom prst="rect">
            <a:avLst/>
          </a:prstGeom>
          <a:noFill/>
        </p:spPr>
        <p:txBody>
          <a:bodyPr wrap="square" rtlCol="0">
            <a:spAutoFit/>
          </a:bodyPr>
          <a:lstStyle/>
          <a:p>
            <a:pPr algn="ctr"/>
            <a:r>
              <a:rPr lang="en-US" sz="1800" dirty="0">
                <a:latin typeface="Helvetica" panose="020B0604020202020204" pitchFamily="34" charset="0"/>
                <a:cs typeface="Helvetica" panose="020B0604020202020204" pitchFamily="34" charset="0"/>
              </a:rPr>
              <a:t>DL1</a:t>
            </a:r>
          </a:p>
        </p:txBody>
      </p:sp>
      <p:sp>
        <p:nvSpPr>
          <p:cNvPr id="7" name="TextBox 6">
            <a:extLst>
              <a:ext uri="{FF2B5EF4-FFF2-40B4-BE49-F238E27FC236}">
                <a16:creationId xmlns:a16="http://schemas.microsoft.com/office/drawing/2014/main" id="{374DF95D-C1FD-1295-7E62-048E4C0D73DB}"/>
              </a:ext>
            </a:extLst>
          </p:cNvPr>
          <p:cNvSpPr txBox="1"/>
          <p:nvPr/>
        </p:nvSpPr>
        <p:spPr>
          <a:xfrm>
            <a:off x="3839948" y="4989269"/>
            <a:ext cx="768508" cy="369332"/>
          </a:xfrm>
          <a:prstGeom prst="rect">
            <a:avLst/>
          </a:prstGeom>
          <a:noFill/>
        </p:spPr>
        <p:txBody>
          <a:bodyPr wrap="square" rtlCol="0">
            <a:spAutoFit/>
          </a:bodyPr>
          <a:lstStyle/>
          <a:p>
            <a:pPr algn="ctr"/>
            <a:r>
              <a:rPr lang="en-US" sz="1800" dirty="0">
                <a:latin typeface="Helvetica" panose="020B0604020202020204" pitchFamily="34" charset="0"/>
                <a:cs typeface="Helvetica" panose="020B0604020202020204" pitchFamily="34" charset="0"/>
              </a:rPr>
              <a:t>DL2</a:t>
            </a:r>
          </a:p>
        </p:txBody>
      </p:sp>
    </p:spTree>
    <p:extLst>
      <p:ext uri="{BB962C8B-B14F-4D97-AF65-F5344CB8AC3E}">
        <p14:creationId xmlns:p14="http://schemas.microsoft.com/office/powerpoint/2010/main" val="148069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00F-503D-4A93-D520-1F377A5008E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Deep layer sound speeds </a:t>
            </a:r>
          </a:p>
        </p:txBody>
      </p:sp>
      <p:pic>
        <p:nvPicPr>
          <p:cNvPr id="7" name="Picture 6" descr="A graph with different colored lines and dots&#10;&#10;Description automatically generated with medium confidence">
            <a:extLst>
              <a:ext uri="{FF2B5EF4-FFF2-40B4-BE49-F238E27FC236}">
                <a16:creationId xmlns:a16="http://schemas.microsoft.com/office/drawing/2014/main" id="{B8992A10-3D18-8115-0771-F4E75CAB57C3}"/>
              </a:ext>
            </a:extLst>
          </p:cNvPr>
          <p:cNvPicPr>
            <a:picLocks noChangeAspect="1"/>
          </p:cNvPicPr>
          <p:nvPr/>
        </p:nvPicPr>
        <p:blipFill rotWithShape="1">
          <a:blip r:embed="rId3">
            <a:extLst>
              <a:ext uri="{28A0092B-C50C-407E-A947-70E740481C1C}">
                <a14:useLocalDpi xmlns:a14="http://schemas.microsoft.com/office/drawing/2010/main" val="0"/>
              </a:ext>
            </a:extLst>
          </a:blip>
          <a:srcRect r="7029"/>
          <a:stretch/>
        </p:blipFill>
        <p:spPr>
          <a:xfrm>
            <a:off x="3705726" y="794860"/>
            <a:ext cx="8486274" cy="5654397"/>
          </a:xfrm>
          <a:prstGeom prst="rect">
            <a:avLst/>
          </a:prstGeom>
        </p:spPr>
      </p:pic>
      <p:sp>
        <p:nvSpPr>
          <p:cNvPr id="4" name="Content Placeholder 3">
            <a:extLst>
              <a:ext uri="{FF2B5EF4-FFF2-40B4-BE49-F238E27FC236}">
                <a16:creationId xmlns:a16="http://schemas.microsoft.com/office/drawing/2014/main" id="{6864B3E4-83E1-9A7F-2C48-A791B342FAF4}"/>
              </a:ext>
            </a:extLst>
          </p:cNvPr>
          <p:cNvSpPr>
            <a:spLocks noGrp="1"/>
          </p:cNvSpPr>
          <p:nvPr>
            <p:ph sz="half" idx="2"/>
          </p:nvPr>
        </p:nvSpPr>
        <p:spPr>
          <a:xfrm>
            <a:off x="236201" y="1053182"/>
            <a:ext cx="3870578" cy="5137755"/>
          </a:xfrm>
        </p:spPr>
        <p:txBody>
          <a:bodyPr>
            <a:noAutofit/>
          </a:bodyPr>
          <a:lstStyle/>
          <a:p>
            <a:r>
              <a:rPr lang="en-US" sz="3200" dirty="0">
                <a:latin typeface="Franklin Gothic Book" panose="020B0503020102020204" pitchFamily="34" charset="0"/>
              </a:rPr>
              <a:t>Ships are ordered from closest to farthest from PROTEUS</a:t>
            </a:r>
          </a:p>
          <a:p>
            <a:r>
              <a:rPr lang="en-US" sz="3200" dirty="0">
                <a:latin typeface="Franklin Gothic Book" panose="020B0503020102020204" pitchFamily="34" charset="0"/>
              </a:rPr>
              <a:t>Bars indicate the standard deviation of the marginal probability distribution</a:t>
            </a:r>
          </a:p>
          <a:p>
            <a:r>
              <a:rPr lang="en-US" sz="3200" dirty="0">
                <a:latin typeface="Franklin Gothic Book" panose="020B0503020102020204" pitchFamily="34" charset="0"/>
              </a:rPr>
              <a:t>Distinguishable clusters</a:t>
            </a:r>
          </a:p>
        </p:txBody>
      </p:sp>
    </p:spTree>
    <p:extLst>
      <p:ext uri="{BB962C8B-B14F-4D97-AF65-F5344CB8AC3E}">
        <p14:creationId xmlns:p14="http://schemas.microsoft.com/office/powerpoint/2010/main" val="12013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00F-503D-4A93-D520-1F377A5008E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Heterogeneity in the seabed</a:t>
            </a:r>
          </a:p>
        </p:txBody>
      </p:sp>
      <p:pic>
        <p:nvPicPr>
          <p:cNvPr id="5" name="Content Placeholder 4" descr="A chart of a graph&#10;&#10;Description automatically generated with medium confidence">
            <a:extLst>
              <a:ext uri="{FF2B5EF4-FFF2-40B4-BE49-F238E27FC236}">
                <a16:creationId xmlns:a16="http://schemas.microsoft.com/office/drawing/2014/main" id="{1C58D936-648F-F9CC-59B5-0E8A8B27EA7D}"/>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1320" t="4377" r="14230" b="4721"/>
          <a:stretch/>
        </p:blipFill>
        <p:spPr>
          <a:xfrm>
            <a:off x="7133190" y="0"/>
            <a:ext cx="4831830" cy="6430294"/>
          </a:xfrm>
        </p:spPr>
      </p:pic>
      <p:sp>
        <p:nvSpPr>
          <p:cNvPr id="3" name="Content Placeholder 3">
            <a:extLst>
              <a:ext uri="{FF2B5EF4-FFF2-40B4-BE49-F238E27FC236}">
                <a16:creationId xmlns:a16="http://schemas.microsoft.com/office/drawing/2014/main" id="{5E3B0879-4686-289B-D3B2-AD91547FF552}"/>
              </a:ext>
            </a:extLst>
          </p:cNvPr>
          <p:cNvSpPr txBox="1">
            <a:spLocks/>
          </p:cNvSpPr>
          <p:nvPr/>
        </p:nvSpPr>
        <p:spPr>
          <a:xfrm>
            <a:off x="236200" y="1053182"/>
            <a:ext cx="6781820" cy="513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ranklin Gothic Book" panose="020B0503020102020204" pitchFamily="34" charset="0"/>
              </a:rPr>
              <a:t>Deep layer sound speeds at the CPA coordinates point to heterogeneity in the seabed</a:t>
            </a:r>
          </a:p>
          <a:p>
            <a:r>
              <a:rPr lang="en-US" dirty="0">
                <a:latin typeface="Franklin Gothic Book" panose="020B0503020102020204" pitchFamily="34" charset="0"/>
              </a:rPr>
              <a:t>Sound speeds span from about 1710 m/s to 1820 m/s</a:t>
            </a:r>
          </a:p>
          <a:p>
            <a:endParaRPr lang="en-US" dirty="0">
              <a:latin typeface="Franklin Gothic Book" panose="020B0503020102020204" pitchFamily="34" charset="0"/>
            </a:endParaRPr>
          </a:p>
        </p:txBody>
      </p:sp>
    </p:spTree>
    <p:extLst>
      <p:ext uri="{BB962C8B-B14F-4D97-AF65-F5344CB8AC3E}">
        <p14:creationId xmlns:p14="http://schemas.microsoft.com/office/powerpoint/2010/main" val="143956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75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00F-503D-4A93-D520-1F377A5008E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Bounding the problem</a:t>
            </a:r>
          </a:p>
        </p:txBody>
      </p:sp>
      <p:sp>
        <p:nvSpPr>
          <p:cNvPr id="3" name="Content Placeholder 3">
            <a:extLst>
              <a:ext uri="{FF2B5EF4-FFF2-40B4-BE49-F238E27FC236}">
                <a16:creationId xmlns:a16="http://schemas.microsoft.com/office/drawing/2014/main" id="{5E3B0879-4686-289B-D3B2-AD91547FF552}"/>
              </a:ext>
            </a:extLst>
          </p:cNvPr>
          <p:cNvSpPr txBox="1">
            <a:spLocks/>
          </p:cNvSpPr>
          <p:nvPr/>
        </p:nvSpPr>
        <p:spPr>
          <a:xfrm>
            <a:off x="236200" y="1053182"/>
            <a:ext cx="6781820" cy="51377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ranklin Gothic Book" panose="020B0503020102020204" pitchFamily="34" charset="0"/>
              </a:rPr>
              <a:t>North: </a:t>
            </a:r>
          </a:p>
          <a:p>
            <a:endParaRPr lang="en-US" dirty="0">
              <a:latin typeface="Franklin Gothic Book" panose="020B0503020102020204" pitchFamily="34" charset="0"/>
            </a:endParaRPr>
          </a:p>
        </p:txBody>
      </p:sp>
      <p:pic>
        <p:nvPicPr>
          <p:cNvPr id="6" name="Picture 5" descr="A graph with different colored dots and numbers&#10;&#10;Description automatically generated">
            <a:extLst>
              <a:ext uri="{FF2B5EF4-FFF2-40B4-BE49-F238E27FC236}">
                <a16:creationId xmlns:a16="http://schemas.microsoft.com/office/drawing/2014/main" id="{4ECECE2B-C88C-283D-9EB2-008BC5067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8399" y="2228922"/>
            <a:ext cx="4297421" cy="2400155"/>
          </a:xfrm>
          <a:prstGeom prst="rect">
            <a:avLst/>
          </a:prstGeom>
        </p:spPr>
      </p:pic>
      <p:pic>
        <p:nvPicPr>
          <p:cNvPr id="34" name="Picture 33" descr="A map of a satellite&#10;&#10;Description automatically generated with medium confidence">
            <a:extLst>
              <a:ext uri="{FF2B5EF4-FFF2-40B4-BE49-F238E27FC236}">
                <a16:creationId xmlns:a16="http://schemas.microsoft.com/office/drawing/2014/main" id="{C6DB450E-8EE1-11C6-82BA-4B7F1C5812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8" y="1053181"/>
            <a:ext cx="7354953" cy="5137755"/>
          </a:xfrm>
          <a:prstGeom prst="rect">
            <a:avLst/>
          </a:prstGeom>
        </p:spPr>
      </p:pic>
      <p:sp>
        <p:nvSpPr>
          <p:cNvPr id="4" name="TextBox 3">
            <a:extLst>
              <a:ext uri="{FF2B5EF4-FFF2-40B4-BE49-F238E27FC236}">
                <a16:creationId xmlns:a16="http://schemas.microsoft.com/office/drawing/2014/main" id="{973EED2D-2FB6-2641-6820-7EBF952E49C4}"/>
              </a:ext>
            </a:extLst>
          </p:cNvPr>
          <p:cNvSpPr txBox="1"/>
          <p:nvPr/>
        </p:nvSpPr>
        <p:spPr>
          <a:xfrm>
            <a:off x="3968886" y="3899983"/>
            <a:ext cx="1896894" cy="276999"/>
          </a:xfrm>
          <a:prstGeom prst="rect">
            <a:avLst/>
          </a:prstGeom>
          <a:noFill/>
        </p:spPr>
        <p:txBody>
          <a:bodyPr wrap="square" rtlCol="0">
            <a:spAutoFit/>
          </a:bodyPr>
          <a:lstStyle/>
          <a:p>
            <a:pPr algn="ctr"/>
            <a:r>
              <a:rPr lang="en-US" sz="1200" dirty="0">
                <a:latin typeface="HELVETICA" panose="020B0604020202020204" pitchFamily="34" charset="0"/>
                <a:cs typeface="HELVETICA" panose="020B0604020202020204" pitchFamily="34" charset="0"/>
              </a:rPr>
              <a:t>SOUTHERN LANE</a:t>
            </a:r>
          </a:p>
        </p:txBody>
      </p:sp>
      <p:sp>
        <p:nvSpPr>
          <p:cNvPr id="7" name="TextBox 6">
            <a:extLst>
              <a:ext uri="{FF2B5EF4-FFF2-40B4-BE49-F238E27FC236}">
                <a16:creationId xmlns:a16="http://schemas.microsoft.com/office/drawing/2014/main" id="{18E42030-DD91-2757-1F86-D0E6C2E4A748}"/>
              </a:ext>
            </a:extLst>
          </p:cNvPr>
          <p:cNvSpPr txBox="1"/>
          <p:nvPr/>
        </p:nvSpPr>
        <p:spPr>
          <a:xfrm>
            <a:off x="60269" y="6089051"/>
            <a:ext cx="6402218" cy="461665"/>
          </a:xfrm>
          <a:prstGeom prst="rect">
            <a:avLst/>
          </a:prstGeom>
          <a:noFill/>
        </p:spPr>
        <p:txBody>
          <a:bodyPr wrap="square" rtlCol="0">
            <a:spAutoFit/>
          </a:bodyPr>
          <a:lstStyle/>
          <a:p>
            <a:r>
              <a:rPr lang="en-US" sz="1200" dirty="0"/>
              <a:t>P. S. Wilson, D. P. </a:t>
            </a:r>
            <a:r>
              <a:rPr lang="en-US" sz="1200" dirty="0" err="1"/>
              <a:t>Knobles</a:t>
            </a:r>
            <a:r>
              <a:rPr lang="en-US" sz="1200" dirty="0"/>
              <a:t>, and T. B. </a:t>
            </a:r>
            <a:r>
              <a:rPr lang="en-US" sz="1200" dirty="0" err="1"/>
              <a:t>Neilsen</a:t>
            </a:r>
            <a:r>
              <a:rPr lang="en-US" sz="1200" dirty="0"/>
              <a:t>, “Guest editorial an overview of the seabed characterization experiment,” IEEE Journal of Oceanic Engineering 45(1), 1–13 (2020). (See Fig. 2)</a:t>
            </a:r>
          </a:p>
        </p:txBody>
      </p:sp>
      <p:sp>
        <p:nvSpPr>
          <p:cNvPr id="8" name="TextBox 7">
            <a:extLst>
              <a:ext uri="{FF2B5EF4-FFF2-40B4-BE49-F238E27FC236}">
                <a16:creationId xmlns:a16="http://schemas.microsoft.com/office/drawing/2014/main" id="{E7FE5611-3E02-8FFD-AEAD-2293AEC7A455}"/>
              </a:ext>
            </a:extLst>
          </p:cNvPr>
          <p:cNvSpPr txBox="1"/>
          <p:nvPr/>
        </p:nvSpPr>
        <p:spPr>
          <a:xfrm>
            <a:off x="3968885" y="1080794"/>
            <a:ext cx="1896894" cy="276999"/>
          </a:xfrm>
          <a:prstGeom prst="rect">
            <a:avLst/>
          </a:prstGeom>
          <a:noFill/>
        </p:spPr>
        <p:txBody>
          <a:bodyPr wrap="square" rtlCol="0">
            <a:spAutoFit/>
          </a:bodyPr>
          <a:lstStyle/>
          <a:p>
            <a:pPr algn="ctr"/>
            <a:r>
              <a:rPr lang="en-US" sz="1200" dirty="0">
                <a:latin typeface="HELVETICA" panose="020B0604020202020204" pitchFamily="34" charset="0"/>
                <a:cs typeface="HELVETICA" panose="020B0604020202020204" pitchFamily="34" charset="0"/>
              </a:rPr>
              <a:t>NORTHERN LANE</a:t>
            </a:r>
          </a:p>
        </p:txBody>
      </p:sp>
      <p:sp>
        <p:nvSpPr>
          <p:cNvPr id="11" name="Content Placeholder 3">
            <a:extLst>
              <a:ext uri="{FF2B5EF4-FFF2-40B4-BE49-F238E27FC236}">
                <a16:creationId xmlns:a16="http://schemas.microsoft.com/office/drawing/2014/main" id="{570FA8B4-DDDB-92FE-A18E-597049C255F2}"/>
              </a:ext>
            </a:extLst>
          </p:cNvPr>
          <p:cNvSpPr txBox="1">
            <a:spLocks/>
          </p:cNvSpPr>
          <p:nvPr/>
        </p:nvSpPr>
        <p:spPr>
          <a:xfrm>
            <a:off x="7663174" y="1582994"/>
            <a:ext cx="4292625" cy="4736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Franklin Gothic Book" panose="020B0503020102020204" pitchFamily="34" charset="0"/>
              </a:rPr>
              <a:t>Bound the range-dependent problem</a:t>
            </a:r>
          </a:p>
          <a:p>
            <a:r>
              <a:rPr lang="en-US" sz="3200" dirty="0">
                <a:latin typeface="Franklin Gothic Book" panose="020B0503020102020204" pitchFamily="34" charset="0"/>
              </a:rPr>
              <a:t>Maximum Entropy Inversion </a:t>
            </a:r>
          </a:p>
          <a:p>
            <a:pPr marL="914400" lvl="1" indent="-457200">
              <a:buFont typeface="+mj-lt"/>
              <a:buAutoNum type="arabicPeriod"/>
            </a:pPr>
            <a:r>
              <a:rPr lang="en-US" dirty="0">
                <a:latin typeface="Franklin Gothic Book" panose="020B0503020102020204" pitchFamily="34" charset="0"/>
              </a:rPr>
              <a:t>Receiver environment</a:t>
            </a:r>
          </a:p>
          <a:p>
            <a:pPr marL="914400" lvl="1" indent="-457200">
              <a:buFont typeface="+mj-lt"/>
              <a:buAutoNum type="arabicPeriod"/>
            </a:pPr>
            <a:r>
              <a:rPr lang="en-US" dirty="0">
                <a:latin typeface="Franklin Gothic Book" panose="020B0503020102020204" pitchFamily="34" charset="0"/>
              </a:rPr>
              <a:t>Source environment</a:t>
            </a:r>
          </a:p>
        </p:txBody>
      </p:sp>
      <p:sp>
        <p:nvSpPr>
          <p:cNvPr id="12" name="TextBox 11">
            <a:extLst>
              <a:ext uri="{FF2B5EF4-FFF2-40B4-BE49-F238E27FC236}">
                <a16:creationId xmlns:a16="http://schemas.microsoft.com/office/drawing/2014/main" id="{720231BA-401E-29D7-9F65-2442680013A2}"/>
              </a:ext>
            </a:extLst>
          </p:cNvPr>
          <p:cNvSpPr txBox="1"/>
          <p:nvPr/>
        </p:nvSpPr>
        <p:spPr>
          <a:xfrm>
            <a:off x="6611145" y="277903"/>
            <a:ext cx="2237887" cy="646331"/>
          </a:xfrm>
          <a:prstGeom prst="rect">
            <a:avLst/>
          </a:prstGeom>
          <a:solidFill>
            <a:srgbClr val="B6CFE7"/>
          </a:solidFill>
        </p:spPr>
        <p:txBody>
          <a:bodyPr wrap="square" rtlCol="0">
            <a:spAutoFit/>
          </a:bodyPr>
          <a:lstStyle/>
          <a:p>
            <a:r>
              <a:rPr lang="en-US" dirty="0"/>
              <a:t>Mud thickness: ~3 m</a:t>
            </a:r>
          </a:p>
          <a:p>
            <a:r>
              <a:rPr lang="en-US" dirty="0"/>
              <a:t>Water depth: ~ 67 m </a:t>
            </a:r>
          </a:p>
        </p:txBody>
      </p:sp>
      <p:sp>
        <p:nvSpPr>
          <p:cNvPr id="13" name="TextBox 12">
            <a:extLst>
              <a:ext uri="{FF2B5EF4-FFF2-40B4-BE49-F238E27FC236}">
                <a16:creationId xmlns:a16="http://schemas.microsoft.com/office/drawing/2014/main" id="{9D60E5E5-A34A-4505-8B0B-F5BF9C1AD5C9}"/>
              </a:ext>
            </a:extLst>
          </p:cNvPr>
          <p:cNvSpPr txBox="1"/>
          <p:nvPr/>
        </p:nvSpPr>
        <p:spPr>
          <a:xfrm>
            <a:off x="6608608" y="5119601"/>
            <a:ext cx="2237887" cy="646331"/>
          </a:xfrm>
          <a:prstGeom prst="rect">
            <a:avLst/>
          </a:prstGeom>
          <a:solidFill>
            <a:srgbClr val="B6CFE7"/>
          </a:solidFill>
        </p:spPr>
        <p:txBody>
          <a:bodyPr wrap="square" rtlCol="0">
            <a:spAutoFit/>
          </a:bodyPr>
          <a:lstStyle/>
          <a:p>
            <a:r>
              <a:rPr lang="en-US" dirty="0"/>
              <a:t>Mud thickness: ~ 5 m</a:t>
            </a:r>
          </a:p>
          <a:p>
            <a:r>
              <a:rPr lang="en-US" dirty="0"/>
              <a:t>Water depth: ~ 80 m </a:t>
            </a:r>
          </a:p>
        </p:txBody>
      </p:sp>
      <p:sp>
        <p:nvSpPr>
          <p:cNvPr id="14" name="TextBox 13">
            <a:extLst>
              <a:ext uri="{FF2B5EF4-FFF2-40B4-BE49-F238E27FC236}">
                <a16:creationId xmlns:a16="http://schemas.microsoft.com/office/drawing/2014/main" id="{39CC17F2-1318-E552-C076-903EAAE4B05B}"/>
              </a:ext>
            </a:extLst>
          </p:cNvPr>
          <p:cNvSpPr txBox="1"/>
          <p:nvPr/>
        </p:nvSpPr>
        <p:spPr>
          <a:xfrm>
            <a:off x="1192621" y="2799243"/>
            <a:ext cx="2434488" cy="646331"/>
          </a:xfrm>
          <a:prstGeom prst="rect">
            <a:avLst/>
          </a:prstGeom>
          <a:solidFill>
            <a:srgbClr val="B6CFE7"/>
          </a:solidFill>
        </p:spPr>
        <p:txBody>
          <a:bodyPr wrap="square" rtlCol="0">
            <a:spAutoFit/>
          </a:bodyPr>
          <a:lstStyle/>
          <a:p>
            <a:r>
              <a:rPr lang="en-US" dirty="0"/>
              <a:t>Mud thickness:  9.2 m</a:t>
            </a:r>
          </a:p>
          <a:p>
            <a:r>
              <a:rPr lang="en-US" dirty="0"/>
              <a:t>Water depth: 75 m </a:t>
            </a:r>
          </a:p>
        </p:txBody>
      </p:sp>
      <p:cxnSp>
        <p:nvCxnSpPr>
          <p:cNvPr id="16" name="Straight Arrow Connector 15">
            <a:extLst>
              <a:ext uri="{FF2B5EF4-FFF2-40B4-BE49-F238E27FC236}">
                <a16:creationId xmlns:a16="http://schemas.microsoft.com/office/drawing/2014/main" id="{9F7E240A-CDC3-79BE-FD07-6BEE22B9D8B9}"/>
              </a:ext>
            </a:extLst>
          </p:cNvPr>
          <p:cNvCxnSpPr>
            <a:cxnSpLocks/>
          </p:cNvCxnSpPr>
          <p:nvPr/>
        </p:nvCxnSpPr>
        <p:spPr>
          <a:xfrm flipH="1">
            <a:off x="6011900" y="567676"/>
            <a:ext cx="596708" cy="52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DCFB02D-33C9-5A8A-F3E5-05C2B1D457DB}"/>
              </a:ext>
            </a:extLst>
          </p:cNvPr>
          <p:cNvCxnSpPr>
            <a:cxnSpLocks/>
            <a:stCxn id="13" idx="1"/>
          </p:cNvCxnSpPr>
          <p:nvPr/>
        </p:nvCxnSpPr>
        <p:spPr>
          <a:xfrm flipH="1" flipV="1">
            <a:off x="5476568" y="4345858"/>
            <a:ext cx="1132040" cy="10969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118297D-B5EE-4D0A-4CFB-F0D6EB0EEBB7}"/>
              </a:ext>
            </a:extLst>
          </p:cNvPr>
          <p:cNvCxnSpPr>
            <a:cxnSpLocks/>
            <a:stCxn id="14" idx="3"/>
          </p:cNvCxnSpPr>
          <p:nvPr/>
        </p:nvCxnSpPr>
        <p:spPr>
          <a:xfrm>
            <a:off x="3627109" y="3122409"/>
            <a:ext cx="873910" cy="250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45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uiExpand="1" build="p"/>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00F-503D-4A93-D520-1F377A5008E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Bounding the problem</a:t>
            </a:r>
          </a:p>
        </p:txBody>
      </p:sp>
      <p:pic>
        <p:nvPicPr>
          <p:cNvPr id="4" name="Picture 3" descr="A graph of different types of sound speeds&#10;&#10;Description automatically generated">
            <a:extLst>
              <a:ext uri="{FF2B5EF4-FFF2-40B4-BE49-F238E27FC236}">
                <a16:creationId xmlns:a16="http://schemas.microsoft.com/office/drawing/2014/main" id="{98508EBA-D17D-DF7D-D5B4-F5DEA6546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8018" y="815735"/>
            <a:ext cx="8513982" cy="5718147"/>
          </a:xfrm>
          <a:prstGeom prst="rect">
            <a:avLst/>
          </a:prstGeom>
        </p:spPr>
      </p:pic>
      <p:sp>
        <p:nvSpPr>
          <p:cNvPr id="3" name="Content Placeholder 3">
            <a:extLst>
              <a:ext uri="{FF2B5EF4-FFF2-40B4-BE49-F238E27FC236}">
                <a16:creationId xmlns:a16="http://schemas.microsoft.com/office/drawing/2014/main" id="{658C5F16-4476-289A-CDE9-DF3979EEB923}"/>
              </a:ext>
            </a:extLst>
          </p:cNvPr>
          <p:cNvSpPr txBox="1">
            <a:spLocks/>
          </p:cNvSpPr>
          <p:nvPr/>
        </p:nvSpPr>
        <p:spPr>
          <a:xfrm>
            <a:off x="531922" y="1219263"/>
            <a:ext cx="3146096" cy="47368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latin typeface="Franklin Gothic Book" panose="020B0503020102020204" pitchFamily="34" charset="0"/>
              </a:rPr>
              <a:t>Closed points match previous sound speed plot (receiver environment)</a:t>
            </a:r>
          </a:p>
          <a:p>
            <a:r>
              <a:rPr lang="en-US" sz="3200" dirty="0">
                <a:latin typeface="Franklin Gothic Book" panose="020B0503020102020204" pitchFamily="34" charset="0"/>
              </a:rPr>
              <a:t>Open points are results from using source environment </a:t>
            </a:r>
            <a:endParaRPr lang="en-US" dirty="0">
              <a:latin typeface="Franklin Gothic Book" panose="020B0503020102020204" pitchFamily="34" charset="0"/>
            </a:endParaRPr>
          </a:p>
        </p:txBody>
      </p:sp>
    </p:spTree>
    <p:extLst>
      <p:ext uri="{BB962C8B-B14F-4D97-AF65-F5344CB8AC3E}">
        <p14:creationId xmlns:p14="http://schemas.microsoft.com/office/powerpoint/2010/main" val="3674828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5">
                <a:extLst>
                  <a:ext uri="{FF2B5EF4-FFF2-40B4-BE49-F238E27FC236}">
                    <a16:creationId xmlns:a16="http://schemas.microsoft.com/office/drawing/2014/main" id="{28623A9E-B313-CBE8-7416-950BF283D771}"/>
                  </a:ext>
                </a:extLst>
              </p:cNvPr>
              <p:cNvSpPr txBox="1">
                <a:spLocks/>
              </p:cNvSpPr>
              <p:nvPr/>
            </p:nvSpPr>
            <p:spPr>
              <a:xfrm>
                <a:off x="236202" y="1053183"/>
                <a:ext cx="7354301" cy="52394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ranklin Gothic Book" panose="020B0503020102020204" pitchFamily="34" charset="0"/>
                  </a:rPr>
                  <a:t>Estimates of the deep layer one sound speeds were inferred for 24 ships based on 𝛽=∞ points observed in VLF spectrograms</a:t>
                </a:r>
              </a:p>
              <a:p>
                <a:r>
                  <a:rPr lang="en-US" dirty="0">
                    <a:latin typeface="Franklin Gothic Book" panose="020B0503020102020204" pitchFamily="34" charset="0"/>
                  </a:rPr>
                  <a:t>The resolution of the singular points is sufficient to observe a statistical difference between the northern and southern shipping lanes</a:t>
                </a:r>
              </a:p>
              <a:p>
                <a:r>
                  <a:rPr lang="en-US" dirty="0">
                    <a:latin typeface="Franklin Gothic Book" panose="020B0503020102020204" pitchFamily="34" charset="0"/>
                  </a:rPr>
                  <a:t>DL1 sound speeds between northern and southern lane ships are statistically distinguishable</a:t>
                </a:r>
              </a:p>
              <a:p>
                <a:r>
                  <a:rPr lang="en-US" dirty="0">
                    <a:latin typeface="Franklin Gothic Book" panose="020B0503020102020204" pitchFamily="34" charset="0"/>
                  </a:rPr>
                  <a:t>There is sufficient evidence that differences in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oMath>
                </a14:m>
                <a:r>
                  <a:rPr lang="en-US" dirty="0">
                    <a:latin typeface="Franklin Gothic Book" panose="020B0503020102020204" pitchFamily="34" charset="0"/>
                  </a:rPr>
                  <a:t> points is a result of deep sediment heterogeneity</a:t>
                </a:r>
              </a:p>
              <a:p>
                <a:r>
                  <a:rPr lang="en-US" dirty="0">
                    <a:latin typeface="Franklin Gothic Book" panose="020B0503020102020204" pitchFamily="34" charset="0"/>
                  </a:rPr>
                  <a:t>Implications for low frequency remote sensing of the seabed </a:t>
                </a:r>
              </a:p>
              <a:p>
                <a:endParaRPr lang="en-US" dirty="0">
                  <a:latin typeface="Franklin Gothic Book" panose="020B0503020102020204" pitchFamily="34" charset="0"/>
                </a:endParaRPr>
              </a:p>
            </p:txBody>
          </p:sp>
        </mc:Choice>
        <mc:Fallback xmlns="">
          <p:sp>
            <p:nvSpPr>
              <p:cNvPr id="3" name="Content Placeholder 5">
                <a:extLst>
                  <a:ext uri="{FF2B5EF4-FFF2-40B4-BE49-F238E27FC236}">
                    <a16:creationId xmlns:a16="http://schemas.microsoft.com/office/drawing/2014/main" id="{28623A9E-B313-CBE8-7416-950BF283D771}"/>
                  </a:ext>
                </a:extLst>
              </p:cNvPr>
              <p:cNvSpPr txBox="1">
                <a:spLocks noRot="1" noChangeAspect="1" noMove="1" noResize="1" noEditPoints="1" noAdjustHandles="1" noChangeArrowheads="1" noChangeShapeType="1" noTextEdit="1"/>
              </p:cNvSpPr>
              <p:nvPr/>
            </p:nvSpPr>
            <p:spPr>
              <a:xfrm>
                <a:off x="236202" y="1053183"/>
                <a:ext cx="7354301" cy="5239462"/>
              </a:xfrm>
              <a:prstGeom prst="rect">
                <a:avLst/>
              </a:prstGeom>
              <a:blipFill>
                <a:blip r:embed="rId3"/>
                <a:stretch>
                  <a:fillRect l="-1327" t="-244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DB4F00F-503D-4A93-D520-1F377A5008E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Conclusion</a:t>
            </a:r>
          </a:p>
        </p:txBody>
      </p:sp>
      <p:pic>
        <p:nvPicPr>
          <p:cNvPr id="4" name="Picture 3" descr="A diagram of a frequency&#10;&#10;Description automatically generated with medium confidence">
            <a:extLst>
              <a:ext uri="{FF2B5EF4-FFF2-40B4-BE49-F238E27FC236}">
                <a16:creationId xmlns:a16="http://schemas.microsoft.com/office/drawing/2014/main" id="{8507775B-4CBD-8C18-A19C-F1BBBB65C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009" y="2589990"/>
            <a:ext cx="5093979" cy="3819028"/>
          </a:xfrm>
          <a:prstGeom prst="rect">
            <a:avLst/>
          </a:prstGeom>
        </p:spPr>
      </p:pic>
      <p:pic>
        <p:nvPicPr>
          <p:cNvPr id="5" name="Content Placeholder 4" descr="A chart of a graph&#10;&#10;Description automatically generated with medium confidence">
            <a:extLst>
              <a:ext uri="{FF2B5EF4-FFF2-40B4-BE49-F238E27FC236}">
                <a16:creationId xmlns:a16="http://schemas.microsoft.com/office/drawing/2014/main" id="{A18472F7-28B1-B8EF-8F42-B4F5A006666B}"/>
              </a:ext>
            </a:extLst>
          </p:cNvPr>
          <p:cNvPicPr>
            <a:picLocks noChangeAspect="1"/>
          </p:cNvPicPr>
          <p:nvPr/>
        </p:nvPicPr>
        <p:blipFill rotWithShape="1">
          <a:blip r:embed="rId5">
            <a:extLst>
              <a:ext uri="{28A0092B-C50C-407E-A947-70E740481C1C}">
                <a14:useLocalDpi xmlns:a14="http://schemas.microsoft.com/office/drawing/2010/main" val="0"/>
              </a:ext>
            </a:extLst>
          </a:blip>
          <a:srcRect l="11320" t="4377" r="14230" b="4721"/>
          <a:stretch/>
        </p:blipFill>
        <p:spPr>
          <a:xfrm>
            <a:off x="7590503" y="419343"/>
            <a:ext cx="4523012" cy="6019313"/>
          </a:xfrm>
          <a:prstGeom prst="rect">
            <a:avLst/>
          </a:prstGeom>
        </p:spPr>
      </p:pic>
      <p:pic>
        <p:nvPicPr>
          <p:cNvPr id="8" name="Picture 7" descr="A graph with blue dots and red dots&#10;&#10;Description automatically generated">
            <a:extLst>
              <a:ext uri="{FF2B5EF4-FFF2-40B4-BE49-F238E27FC236}">
                <a16:creationId xmlns:a16="http://schemas.microsoft.com/office/drawing/2014/main" id="{A951A949-6506-94FD-4EE8-E47D1BB0D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7724" y="3273546"/>
            <a:ext cx="4971255" cy="2944224"/>
          </a:xfrm>
          <a:prstGeom prst="rect">
            <a:avLst/>
          </a:prstGeom>
        </p:spPr>
      </p:pic>
    </p:spTree>
    <p:extLst>
      <p:ext uri="{BB962C8B-B14F-4D97-AF65-F5344CB8AC3E}">
        <p14:creationId xmlns:p14="http://schemas.microsoft.com/office/powerpoint/2010/main" val="33261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75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0" presetClass="exit" presetSubtype="0" fill="hold" nodeType="withEffect">
                                  <p:stCondLst>
                                    <p:cond delay="0"/>
                                  </p:stCondLst>
                                  <p:childTnLst>
                                    <p:animEffect transition="out" filter="fade">
                                      <p:cBhvr>
                                        <p:cTn id="15" dur="250"/>
                                        <p:tgtEl>
                                          <p:spTgt spid="4"/>
                                        </p:tgtEl>
                                      </p:cBhvr>
                                    </p:animEffect>
                                    <p:set>
                                      <p:cBhvr>
                                        <p:cTn id="16" dur="1" fill="hold">
                                          <p:stCondLst>
                                            <p:cond delay="249"/>
                                          </p:stCondLst>
                                        </p:cTn>
                                        <p:tgtEl>
                                          <p:spTgt spid="4"/>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10" presetClass="exit" presetSubtype="0" fill="hold" nodeType="withEffect">
                                  <p:stCondLst>
                                    <p:cond delay="0"/>
                                  </p:stCondLst>
                                  <p:childTnLst>
                                    <p:animEffect transition="out" filter="fade">
                                      <p:cBhvr>
                                        <p:cTn id="25" dur="250"/>
                                        <p:tgtEl>
                                          <p:spTgt spid="8"/>
                                        </p:tgtEl>
                                      </p:cBhvr>
                                    </p:animEffect>
                                    <p:set>
                                      <p:cBhvr>
                                        <p:cTn id="26" dur="1" fill="hold">
                                          <p:stCondLst>
                                            <p:cond delay="249"/>
                                          </p:stCondLst>
                                        </p:cTn>
                                        <p:tgtEl>
                                          <p:spTgt spid="8"/>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4F00F-503D-4A93-D520-1F377A5008E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Acknowledgments</a:t>
            </a:r>
          </a:p>
        </p:txBody>
      </p:sp>
      <p:sp>
        <p:nvSpPr>
          <p:cNvPr id="6" name="Content Placeholder 5">
            <a:extLst>
              <a:ext uri="{FF2B5EF4-FFF2-40B4-BE49-F238E27FC236}">
                <a16:creationId xmlns:a16="http://schemas.microsoft.com/office/drawing/2014/main" id="{A3051EF1-BC15-1594-85D4-7B4F2BADEEA4}"/>
              </a:ext>
            </a:extLst>
          </p:cNvPr>
          <p:cNvSpPr>
            <a:spLocks noGrp="1"/>
          </p:cNvSpPr>
          <p:nvPr>
            <p:ph sz="half" idx="2"/>
          </p:nvPr>
        </p:nvSpPr>
        <p:spPr>
          <a:xfrm>
            <a:off x="236200" y="1053183"/>
            <a:ext cx="11728821" cy="4553138"/>
          </a:xfrm>
        </p:spPr>
        <p:txBody>
          <a:bodyPr/>
          <a:lstStyle/>
          <a:p>
            <a:r>
              <a:rPr lang="en-US" dirty="0">
                <a:latin typeface="Franklin Gothic Book" panose="020B0503020102020204" pitchFamily="34" charset="0"/>
              </a:rPr>
              <a:t>The Office of Naval Research for funding the project</a:t>
            </a:r>
          </a:p>
          <a:p>
            <a:pPr lvl="1"/>
            <a:r>
              <a:rPr lang="en-US" dirty="0">
                <a:latin typeface="Franklin Gothic Book" panose="020B0503020102020204" pitchFamily="34" charset="0"/>
              </a:rPr>
              <a:t>Contract number: </a:t>
            </a:r>
            <a:r>
              <a:rPr lang="en-US" b="0" i="0" dirty="0">
                <a:effectLst/>
                <a:highlight>
                  <a:srgbClr val="FFFFFF"/>
                </a:highlight>
                <a:latin typeface="Arial" panose="020B0604020202020204" pitchFamily="34" charset="0"/>
              </a:rPr>
              <a:t>N00014-22-P-2007</a:t>
            </a:r>
            <a:endParaRPr lang="en-US" dirty="0">
              <a:latin typeface="Franklin Gothic Book" panose="020B0503020102020204" pitchFamily="34" charset="0"/>
            </a:endParaRPr>
          </a:p>
          <a:p>
            <a:r>
              <a:rPr lang="en-US" dirty="0">
                <a:latin typeface="Franklin Gothic Book" panose="020B0503020102020204" pitchFamily="34" charset="0"/>
              </a:rPr>
              <a:t>Those involved with SBCEX 22</a:t>
            </a:r>
          </a:p>
          <a:p>
            <a:r>
              <a:rPr lang="en-US" dirty="0">
                <a:latin typeface="Franklin Gothic Book" panose="020B0503020102020204" pitchFamily="34" charset="0"/>
              </a:rPr>
              <a:t>Dr. David </a:t>
            </a:r>
            <a:r>
              <a:rPr lang="en-US" dirty="0" err="1">
                <a:latin typeface="Franklin Gothic Book" panose="020B0503020102020204" pitchFamily="34" charset="0"/>
              </a:rPr>
              <a:t>Knobles</a:t>
            </a:r>
            <a:r>
              <a:rPr lang="en-US" dirty="0">
                <a:latin typeface="Franklin Gothic Book" panose="020B0503020102020204" pitchFamily="34" charset="0"/>
              </a:rPr>
              <a:t> and Dr. Traci </a:t>
            </a:r>
            <a:r>
              <a:rPr lang="en-US" dirty="0" err="1">
                <a:latin typeface="Franklin Gothic Book" panose="020B0503020102020204" pitchFamily="34" charset="0"/>
              </a:rPr>
              <a:t>Neilsen</a:t>
            </a:r>
            <a:r>
              <a:rPr lang="en-US" dirty="0">
                <a:latin typeface="Franklin Gothic Book" panose="020B0503020102020204" pitchFamily="34" charset="0"/>
              </a:rPr>
              <a:t> for mentorship throughout this analysis</a:t>
            </a:r>
          </a:p>
        </p:txBody>
      </p:sp>
    </p:spTree>
    <p:extLst>
      <p:ext uri="{BB962C8B-B14F-4D97-AF65-F5344CB8AC3E}">
        <p14:creationId xmlns:p14="http://schemas.microsoft.com/office/powerpoint/2010/main" val="2802483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5">
                <a:extLst>
                  <a:ext uri="{FF2B5EF4-FFF2-40B4-BE49-F238E27FC236}">
                    <a16:creationId xmlns:a16="http://schemas.microsoft.com/office/drawing/2014/main" id="{28623A9E-B313-CBE8-7416-950BF283D771}"/>
                  </a:ext>
                </a:extLst>
              </p:cNvPr>
              <p:cNvSpPr txBox="1">
                <a:spLocks/>
              </p:cNvSpPr>
              <p:nvPr/>
            </p:nvSpPr>
            <p:spPr>
              <a:xfrm>
                <a:off x="236202" y="1053183"/>
                <a:ext cx="7354301" cy="523946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ranklin Gothic Book" panose="020B0503020102020204" pitchFamily="34" charset="0"/>
                  </a:rPr>
                  <a:t>Estimates of the deep layer one sound speeds were inferred for 24 ships based on 𝛽=∞ points observed in VLF spectrograms</a:t>
                </a:r>
              </a:p>
              <a:p>
                <a:r>
                  <a:rPr lang="en-US" dirty="0">
                    <a:latin typeface="Franklin Gothic Book" panose="020B0503020102020204" pitchFamily="34" charset="0"/>
                  </a:rPr>
                  <a:t>The resolution of the singular points is sufficient to observe a statistical difference between the northern and southern shipping lanes</a:t>
                </a:r>
              </a:p>
              <a:p>
                <a:r>
                  <a:rPr lang="en-US" dirty="0">
                    <a:latin typeface="Franklin Gothic Book" panose="020B0503020102020204" pitchFamily="34" charset="0"/>
                  </a:rPr>
                  <a:t>DL1 sound speeds between northern and southern lane ships are statistically distinguishable</a:t>
                </a:r>
              </a:p>
              <a:p>
                <a:r>
                  <a:rPr lang="en-US" dirty="0">
                    <a:latin typeface="Franklin Gothic Book" panose="020B0503020102020204" pitchFamily="34" charset="0"/>
                  </a:rPr>
                  <a:t>There is sufficient evidence that differences in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oMath>
                </a14:m>
                <a:r>
                  <a:rPr lang="en-US" dirty="0">
                    <a:latin typeface="Franklin Gothic Book" panose="020B0503020102020204" pitchFamily="34" charset="0"/>
                  </a:rPr>
                  <a:t> points is a result of deep sediment heterogeneity</a:t>
                </a:r>
              </a:p>
              <a:p>
                <a:r>
                  <a:rPr lang="en-US" dirty="0">
                    <a:latin typeface="Franklin Gothic Book" panose="020B0503020102020204" pitchFamily="34" charset="0"/>
                  </a:rPr>
                  <a:t>Implications for low frequency remote sensing of the seabed </a:t>
                </a:r>
              </a:p>
              <a:p>
                <a:endParaRPr lang="en-US" dirty="0">
                  <a:latin typeface="Franklin Gothic Book" panose="020B0503020102020204" pitchFamily="34" charset="0"/>
                </a:endParaRPr>
              </a:p>
            </p:txBody>
          </p:sp>
        </mc:Choice>
        <mc:Fallback xmlns="">
          <p:sp>
            <p:nvSpPr>
              <p:cNvPr id="3" name="Content Placeholder 5">
                <a:extLst>
                  <a:ext uri="{FF2B5EF4-FFF2-40B4-BE49-F238E27FC236}">
                    <a16:creationId xmlns:a16="http://schemas.microsoft.com/office/drawing/2014/main" id="{28623A9E-B313-CBE8-7416-950BF283D771}"/>
                  </a:ext>
                </a:extLst>
              </p:cNvPr>
              <p:cNvSpPr txBox="1">
                <a:spLocks noRot="1" noChangeAspect="1" noMove="1" noResize="1" noEditPoints="1" noAdjustHandles="1" noChangeArrowheads="1" noChangeShapeType="1" noTextEdit="1"/>
              </p:cNvSpPr>
              <p:nvPr/>
            </p:nvSpPr>
            <p:spPr>
              <a:xfrm>
                <a:off x="236202" y="1053183"/>
                <a:ext cx="7354301" cy="5239462"/>
              </a:xfrm>
              <a:prstGeom prst="rect">
                <a:avLst/>
              </a:prstGeom>
              <a:blipFill>
                <a:blip r:embed="rId3"/>
                <a:stretch>
                  <a:fillRect l="-1327" t="-244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DB4F00F-503D-4A93-D520-1F377A5008E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Conclusion</a:t>
            </a:r>
          </a:p>
        </p:txBody>
      </p:sp>
      <p:pic>
        <p:nvPicPr>
          <p:cNvPr id="5" name="Content Placeholder 4" descr="A chart of a graph&#10;&#10;Description automatically generated with medium confidence">
            <a:extLst>
              <a:ext uri="{FF2B5EF4-FFF2-40B4-BE49-F238E27FC236}">
                <a16:creationId xmlns:a16="http://schemas.microsoft.com/office/drawing/2014/main" id="{A18472F7-28B1-B8EF-8F42-B4F5A006666B}"/>
              </a:ext>
            </a:extLst>
          </p:cNvPr>
          <p:cNvPicPr>
            <a:picLocks noChangeAspect="1"/>
          </p:cNvPicPr>
          <p:nvPr/>
        </p:nvPicPr>
        <p:blipFill rotWithShape="1">
          <a:blip r:embed="rId4">
            <a:extLst>
              <a:ext uri="{28A0092B-C50C-407E-A947-70E740481C1C}">
                <a14:useLocalDpi xmlns:a14="http://schemas.microsoft.com/office/drawing/2010/main" val="0"/>
              </a:ext>
            </a:extLst>
          </a:blip>
          <a:srcRect l="11320" t="4377" r="14230" b="4721"/>
          <a:stretch/>
        </p:blipFill>
        <p:spPr>
          <a:xfrm>
            <a:off x="7590503" y="419343"/>
            <a:ext cx="4523012" cy="6019313"/>
          </a:xfrm>
          <a:prstGeom prst="rect">
            <a:avLst/>
          </a:prstGeom>
        </p:spPr>
      </p:pic>
    </p:spTree>
    <p:extLst>
      <p:ext uri="{BB962C8B-B14F-4D97-AF65-F5344CB8AC3E}">
        <p14:creationId xmlns:p14="http://schemas.microsoft.com/office/powerpoint/2010/main" val="1421370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4F5F-9ACC-5F81-DB8C-E89969AB2E29}"/>
              </a:ext>
            </a:extLst>
          </p:cNvPr>
          <p:cNvSpPr>
            <a:spLocks noGrp="1"/>
          </p:cNvSpPr>
          <p:nvPr>
            <p:ph type="ctrTitle"/>
          </p:nvPr>
        </p:nvSpPr>
        <p:spPr/>
        <p:txBody>
          <a:bodyPr/>
          <a:lstStyle/>
          <a:p>
            <a:r>
              <a:rPr lang="en-US" dirty="0"/>
              <a:t>\</a:t>
            </a:r>
          </a:p>
        </p:txBody>
      </p:sp>
      <p:sp>
        <p:nvSpPr>
          <p:cNvPr id="3" name="Subtitle 2">
            <a:extLst>
              <a:ext uri="{FF2B5EF4-FFF2-40B4-BE49-F238E27FC236}">
                <a16:creationId xmlns:a16="http://schemas.microsoft.com/office/drawing/2014/main" id="{33D4A91F-0ECC-F7C2-0A2C-A46AEB8CFF29}"/>
              </a:ext>
            </a:extLst>
          </p:cNvPr>
          <p:cNvSpPr>
            <a:spLocks noGrp="1"/>
          </p:cNvSpPr>
          <p:nvPr>
            <p:ph type="subTitle" idx="1"/>
          </p:nvPr>
        </p:nvSpPr>
        <p:spPr/>
        <p:txBody>
          <a:bodyPr/>
          <a:lstStyle/>
          <a:p>
            <a:endParaRPr lang="en-US"/>
          </a:p>
        </p:txBody>
      </p:sp>
      <p:pic>
        <p:nvPicPr>
          <p:cNvPr id="5" name="Picture 4" descr="A blue background with white lines&#10;&#10;Description automatically generated">
            <a:extLst>
              <a:ext uri="{FF2B5EF4-FFF2-40B4-BE49-F238E27FC236}">
                <a16:creationId xmlns:a16="http://schemas.microsoft.com/office/drawing/2014/main" id="{7D1D066E-18EA-6E08-ED77-BA71D8B39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2" name="Picture 21" descr="A black circle with red text&#10;&#10;Description automatically generated">
            <a:extLst>
              <a:ext uri="{FF2B5EF4-FFF2-40B4-BE49-F238E27FC236}">
                <a16:creationId xmlns:a16="http://schemas.microsoft.com/office/drawing/2014/main" id="{AF5B1426-B0F5-B9E5-20BA-6F20E9CB9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579" y="2889730"/>
            <a:ext cx="1280001" cy="1280001"/>
          </a:xfrm>
          <a:prstGeom prst="rect">
            <a:avLst/>
          </a:prstGeom>
        </p:spPr>
      </p:pic>
      <p:pic>
        <p:nvPicPr>
          <p:cNvPr id="6" name="Picture 5" descr="A blue and white circle with text&#10;&#10;Description automatically generated">
            <a:extLst>
              <a:ext uri="{FF2B5EF4-FFF2-40B4-BE49-F238E27FC236}">
                <a16:creationId xmlns:a16="http://schemas.microsoft.com/office/drawing/2014/main" id="{DA22DD9E-1277-2BC4-E3E6-7A6019CEA4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721" y="1249604"/>
            <a:ext cx="1565716" cy="1419505"/>
          </a:xfrm>
          <a:prstGeom prst="rect">
            <a:avLst/>
          </a:prstGeom>
        </p:spPr>
      </p:pic>
      <p:pic>
        <p:nvPicPr>
          <p:cNvPr id="4" name="Picture 3" descr="A person standing next to a table&#10;&#10;Description automatically generated">
            <a:extLst>
              <a:ext uri="{FF2B5EF4-FFF2-40B4-BE49-F238E27FC236}">
                <a16:creationId xmlns:a16="http://schemas.microsoft.com/office/drawing/2014/main" id="{5319BFC2-8302-3786-0AA4-95D23307CAA6}"/>
              </a:ext>
            </a:extLst>
          </p:cNvPr>
          <p:cNvPicPr>
            <a:picLocks noChangeAspect="1"/>
          </p:cNvPicPr>
          <p:nvPr/>
        </p:nvPicPr>
        <p:blipFill rotWithShape="1">
          <a:blip r:embed="rId6">
            <a:extLst>
              <a:ext uri="{28A0092B-C50C-407E-A947-70E740481C1C}">
                <a14:useLocalDpi xmlns:a14="http://schemas.microsoft.com/office/drawing/2010/main" val="0"/>
              </a:ext>
            </a:extLst>
          </a:blip>
          <a:srcRect l="5705" t="3449" r="26481" b="1991"/>
          <a:stretch/>
        </p:blipFill>
        <p:spPr>
          <a:xfrm rot="5400000">
            <a:off x="8899843" y="4203928"/>
            <a:ext cx="2459342" cy="2572001"/>
          </a:xfrm>
          <a:prstGeom prst="rect">
            <a:avLst/>
          </a:prstGeom>
        </p:spPr>
      </p:pic>
      <p:pic>
        <p:nvPicPr>
          <p:cNvPr id="10" name="Picture 9" descr="A person standing next to a machine&#10;&#10;Description automatically generated">
            <a:extLst>
              <a:ext uri="{FF2B5EF4-FFF2-40B4-BE49-F238E27FC236}">
                <a16:creationId xmlns:a16="http://schemas.microsoft.com/office/drawing/2014/main" id="{F54A0A6E-1E65-D718-E40A-8B664BBF5AD5}"/>
              </a:ext>
            </a:extLst>
          </p:cNvPr>
          <p:cNvPicPr>
            <a:picLocks noChangeAspect="1"/>
          </p:cNvPicPr>
          <p:nvPr/>
        </p:nvPicPr>
        <p:blipFill rotWithShape="1">
          <a:blip r:embed="rId7">
            <a:extLst>
              <a:ext uri="{28A0092B-C50C-407E-A947-70E740481C1C}">
                <a14:useLocalDpi xmlns:a14="http://schemas.microsoft.com/office/drawing/2010/main" val="0"/>
              </a:ext>
            </a:extLst>
          </a:blip>
          <a:srcRect l="5407" t="6907" r="-2659"/>
          <a:stretch/>
        </p:blipFill>
        <p:spPr>
          <a:xfrm rot="5400000">
            <a:off x="8114285" y="827359"/>
            <a:ext cx="4030457" cy="2572001"/>
          </a:xfrm>
          <a:prstGeom prst="rect">
            <a:avLst/>
          </a:prstGeom>
        </p:spPr>
      </p:pic>
      <p:sp>
        <p:nvSpPr>
          <p:cNvPr id="13" name="Subtitle 4">
            <a:extLst>
              <a:ext uri="{FF2B5EF4-FFF2-40B4-BE49-F238E27FC236}">
                <a16:creationId xmlns:a16="http://schemas.microsoft.com/office/drawing/2014/main" id="{2C7B2F73-C009-3DB3-9344-F34785F4FD82}"/>
              </a:ext>
            </a:extLst>
          </p:cNvPr>
          <p:cNvSpPr txBox="1">
            <a:spLocks/>
          </p:cNvSpPr>
          <p:nvPr/>
        </p:nvSpPr>
        <p:spPr>
          <a:xfrm>
            <a:off x="2644877" y="1505588"/>
            <a:ext cx="5366042" cy="4629741"/>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spcBef>
                <a:spcPts val="0"/>
              </a:spcBef>
            </a:pPr>
            <a:r>
              <a:rPr lang="en-US" sz="7700" b="1" dirty="0">
                <a:solidFill>
                  <a:srgbClr val="195E79"/>
                </a:solidFill>
                <a:latin typeface="Franklin Gothic Book" panose="020B0503020102020204" pitchFamily="34" charset="0"/>
              </a:rPr>
              <a:t>Brigham Young University </a:t>
            </a:r>
          </a:p>
          <a:p>
            <a:pPr algn="l">
              <a:lnSpc>
                <a:spcPct val="120000"/>
              </a:lnSpc>
              <a:spcBef>
                <a:spcPts val="0"/>
              </a:spcBef>
            </a:pPr>
            <a:r>
              <a:rPr lang="en-US" sz="5800" b="1" dirty="0">
                <a:solidFill>
                  <a:srgbClr val="2380A7"/>
                </a:solidFill>
                <a:latin typeface="Franklin Gothic Book" panose="020B0503020102020204" pitchFamily="34" charset="0"/>
              </a:rPr>
              <a:t>Bachelors in Applied Physics 2023</a:t>
            </a:r>
          </a:p>
          <a:p>
            <a:pPr algn="l">
              <a:lnSpc>
                <a:spcPct val="120000"/>
              </a:lnSpc>
            </a:pPr>
            <a:endParaRPr lang="en-US" sz="400" b="1" dirty="0">
              <a:solidFill>
                <a:srgbClr val="2380A7"/>
              </a:solidFill>
              <a:latin typeface="Franklin Gothic Book" panose="020B0503020102020204" pitchFamily="34" charset="0"/>
            </a:endParaRPr>
          </a:p>
          <a:p>
            <a:pPr algn="l">
              <a:lnSpc>
                <a:spcPct val="120000"/>
              </a:lnSpc>
              <a:spcBef>
                <a:spcPts val="0"/>
              </a:spcBef>
            </a:pPr>
            <a:endParaRPr lang="en-US" sz="7700" b="1" dirty="0">
              <a:solidFill>
                <a:srgbClr val="195E79"/>
              </a:solidFill>
              <a:latin typeface="Franklin Gothic Book" panose="020B0503020102020204" pitchFamily="34" charset="0"/>
            </a:endParaRPr>
          </a:p>
          <a:p>
            <a:pPr algn="l">
              <a:lnSpc>
                <a:spcPct val="120000"/>
              </a:lnSpc>
              <a:spcBef>
                <a:spcPts val="0"/>
              </a:spcBef>
            </a:pPr>
            <a:endParaRPr lang="en-US" sz="7700" b="1" dirty="0">
              <a:solidFill>
                <a:srgbClr val="195E79"/>
              </a:solidFill>
              <a:latin typeface="Franklin Gothic Book" panose="020B0503020102020204" pitchFamily="34" charset="0"/>
            </a:endParaRPr>
          </a:p>
          <a:p>
            <a:pPr algn="l">
              <a:lnSpc>
                <a:spcPct val="120000"/>
              </a:lnSpc>
              <a:spcBef>
                <a:spcPts val="0"/>
              </a:spcBef>
            </a:pPr>
            <a:r>
              <a:rPr lang="en-US" sz="7700" b="1" dirty="0" err="1">
                <a:solidFill>
                  <a:srgbClr val="195E79"/>
                </a:solidFill>
                <a:latin typeface="Franklin Gothic Book" panose="020B0503020102020204" pitchFamily="34" charset="0"/>
              </a:rPr>
              <a:t>Knobles</a:t>
            </a:r>
            <a:r>
              <a:rPr lang="en-US" sz="7700" b="1" dirty="0">
                <a:solidFill>
                  <a:srgbClr val="195E79"/>
                </a:solidFill>
                <a:latin typeface="Franklin Gothic Book" panose="020B0503020102020204" pitchFamily="34" charset="0"/>
              </a:rPr>
              <a:t> Scientific and Analysis</a:t>
            </a:r>
          </a:p>
          <a:p>
            <a:pPr algn="l">
              <a:lnSpc>
                <a:spcPct val="120000"/>
              </a:lnSpc>
              <a:spcBef>
                <a:spcPts val="0"/>
              </a:spcBef>
            </a:pPr>
            <a:r>
              <a:rPr lang="en-US" sz="5800" b="1" dirty="0">
                <a:solidFill>
                  <a:srgbClr val="2380A7"/>
                </a:solidFill>
                <a:latin typeface="Franklin Gothic Book" panose="020B0503020102020204" pitchFamily="34" charset="0"/>
              </a:rPr>
              <a:t>Research investigator 2023-2024</a:t>
            </a:r>
          </a:p>
          <a:p>
            <a:pPr algn="l">
              <a:lnSpc>
                <a:spcPct val="120000"/>
              </a:lnSpc>
            </a:pPr>
            <a:endParaRPr lang="en-US" sz="400" b="1" dirty="0">
              <a:solidFill>
                <a:srgbClr val="2380A7"/>
              </a:solidFill>
              <a:latin typeface="Franklin Gothic Book" panose="020B0503020102020204" pitchFamily="34" charset="0"/>
            </a:endParaRPr>
          </a:p>
          <a:p>
            <a:pPr algn="l">
              <a:lnSpc>
                <a:spcPct val="120000"/>
              </a:lnSpc>
              <a:spcBef>
                <a:spcPts val="0"/>
              </a:spcBef>
            </a:pPr>
            <a:endParaRPr lang="en-US" sz="7700" b="1" dirty="0">
              <a:solidFill>
                <a:srgbClr val="195E79"/>
              </a:solidFill>
              <a:latin typeface="Franklin Gothic Book" panose="020B0503020102020204" pitchFamily="34" charset="0"/>
            </a:endParaRPr>
          </a:p>
          <a:p>
            <a:pPr algn="l">
              <a:lnSpc>
                <a:spcPct val="120000"/>
              </a:lnSpc>
              <a:spcBef>
                <a:spcPts val="0"/>
              </a:spcBef>
            </a:pPr>
            <a:endParaRPr lang="en-US" sz="7700" b="1" dirty="0">
              <a:solidFill>
                <a:srgbClr val="195E79"/>
              </a:solidFill>
              <a:latin typeface="Franklin Gothic Book" panose="020B0503020102020204" pitchFamily="34" charset="0"/>
            </a:endParaRPr>
          </a:p>
          <a:p>
            <a:pPr algn="l">
              <a:lnSpc>
                <a:spcPct val="120000"/>
              </a:lnSpc>
              <a:spcBef>
                <a:spcPts val="0"/>
              </a:spcBef>
            </a:pPr>
            <a:r>
              <a:rPr lang="en-US" sz="7700" b="1" dirty="0">
                <a:solidFill>
                  <a:srgbClr val="195E79"/>
                </a:solidFill>
                <a:latin typeface="Franklin Gothic Book" panose="020B0503020102020204" pitchFamily="34" charset="0"/>
              </a:rPr>
              <a:t>University of Wyoming</a:t>
            </a:r>
          </a:p>
          <a:p>
            <a:pPr algn="l">
              <a:lnSpc>
                <a:spcPct val="120000"/>
              </a:lnSpc>
              <a:spcBef>
                <a:spcPts val="0"/>
              </a:spcBef>
            </a:pPr>
            <a:r>
              <a:rPr lang="en-US" sz="5800" b="1" dirty="0">
                <a:solidFill>
                  <a:srgbClr val="2380A7"/>
                </a:solidFill>
                <a:latin typeface="Franklin Gothic Book" panose="020B0503020102020204" pitchFamily="34" charset="0"/>
              </a:rPr>
              <a:t>Masters of Electrical Engineering starting Fall 2024</a:t>
            </a:r>
          </a:p>
          <a:p>
            <a:pPr algn="l">
              <a:lnSpc>
                <a:spcPct val="120000"/>
              </a:lnSpc>
              <a:spcBef>
                <a:spcPts val="0"/>
              </a:spcBef>
            </a:pPr>
            <a:endParaRPr lang="en-US" sz="300" b="1" dirty="0">
              <a:solidFill>
                <a:srgbClr val="2380A7"/>
              </a:solidFill>
              <a:latin typeface="Franklin Gothic Book" panose="020B0503020102020204" pitchFamily="34" charset="0"/>
            </a:endParaRPr>
          </a:p>
        </p:txBody>
      </p:sp>
      <p:pic>
        <p:nvPicPr>
          <p:cNvPr id="16" name="Picture 15" descr="A black and brown logo&#10;&#10;Description automatically generated">
            <a:extLst>
              <a:ext uri="{FF2B5EF4-FFF2-40B4-BE49-F238E27FC236}">
                <a16:creationId xmlns:a16="http://schemas.microsoft.com/office/drawing/2014/main" id="{394AB4AF-E771-5CA9-BD98-BC78CBE1211A}"/>
              </a:ext>
            </a:extLst>
          </p:cNvPr>
          <p:cNvPicPr>
            <a:picLocks noChangeAspect="1"/>
          </p:cNvPicPr>
          <p:nvPr/>
        </p:nvPicPr>
        <p:blipFill rotWithShape="1">
          <a:blip r:embed="rId8">
            <a:extLst>
              <a:ext uri="{28A0092B-C50C-407E-A947-70E740481C1C}">
                <a14:useLocalDpi xmlns:a14="http://schemas.microsoft.com/office/drawing/2010/main" val="0"/>
              </a:ext>
            </a:extLst>
          </a:blip>
          <a:srcRect r="52150"/>
          <a:stretch/>
        </p:blipFill>
        <p:spPr>
          <a:xfrm>
            <a:off x="518780" y="4535182"/>
            <a:ext cx="2010440" cy="1200455"/>
          </a:xfrm>
          <a:prstGeom prst="rect">
            <a:avLst/>
          </a:prstGeom>
        </p:spPr>
      </p:pic>
    </p:spTree>
    <p:extLst>
      <p:ext uri="{BB962C8B-B14F-4D97-AF65-F5344CB8AC3E}">
        <p14:creationId xmlns:p14="http://schemas.microsoft.com/office/powerpoint/2010/main" val="973729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aph of different colored lines&#10;&#10;Description automatically generated">
            <a:extLst>
              <a:ext uri="{FF2B5EF4-FFF2-40B4-BE49-F238E27FC236}">
                <a16:creationId xmlns:a16="http://schemas.microsoft.com/office/drawing/2014/main" id="{1217C3DB-53DE-9E47-5387-D06FF2FB7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176" y="1122699"/>
            <a:ext cx="6630850" cy="5220443"/>
          </a:xfrm>
          <a:prstGeom prst="rect">
            <a:avLst/>
          </a:prstGeom>
        </p:spPr>
      </p:pic>
      <p:pic>
        <p:nvPicPr>
          <p:cNvPr id="21" name="Picture 20" descr="A graph of a ship&#10;&#10;Description automatically generated with medium confidence">
            <a:extLst>
              <a:ext uri="{FF2B5EF4-FFF2-40B4-BE49-F238E27FC236}">
                <a16:creationId xmlns:a16="http://schemas.microsoft.com/office/drawing/2014/main" id="{7BD1A52D-1378-0499-CDFA-E288F05B047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423316" y="1061737"/>
            <a:ext cx="6583744" cy="5342365"/>
          </a:xfrm>
          <a:prstGeom prst="rect">
            <a:avLst/>
          </a:prstGeom>
        </p:spPr>
      </p:pic>
      <p:sp>
        <p:nvSpPr>
          <p:cNvPr id="2" name="Title 1">
            <a:extLst>
              <a:ext uri="{FF2B5EF4-FFF2-40B4-BE49-F238E27FC236}">
                <a16:creationId xmlns:a16="http://schemas.microsoft.com/office/drawing/2014/main" id="{B645E5F5-F768-4669-C34A-AD060C82C99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Seabed Characterization Experiment</a:t>
            </a:r>
          </a:p>
        </p:txBody>
      </p:sp>
      <p:sp>
        <p:nvSpPr>
          <p:cNvPr id="4" name="Star: 5 Points 3">
            <a:extLst>
              <a:ext uri="{FF2B5EF4-FFF2-40B4-BE49-F238E27FC236}">
                <a16:creationId xmlns:a16="http://schemas.microsoft.com/office/drawing/2014/main" id="{C103A8EF-BE69-569E-AC22-552BE234C5F9}"/>
              </a:ext>
            </a:extLst>
          </p:cNvPr>
          <p:cNvSpPr/>
          <p:nvPr/>
        </p:nvSpPr>
        <p:spPr>
          <a:xfrm>
            <a:off x="7402750" y="1994171"/>
            <a:ext cx="175097" cy="165370"/>
          </a:xfrm>
          <a:prstGeom prst="star5">
            <a:avLst/>
          </a:prstGeom>
          <a:solidFill>
            <a:srgbClr val="FF36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43703C40-FBDB-2718-5DA1-365037FE87B1}"/>
              </a:ext>
            </a:extLst>
          </p:cNvPr>
          <p:cNvSpPr/>
          <p:nvPr/>
        </p:nvSpPr>
        <p:spPr>
          <a:xfrm>
            <a:off x="7402750" y="2613499"/>
            <a:ext cx="175097" cy="165370"/>
          </a:xfrm>
          <a:prstGeom prst="star5">
            <a:avLst/>
          </a:prstGeom>
          <a:solidFill>
            <a:srgbClr val="FF363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25CBDDA-4746-DD4D-B808-1257B87BC975}"/>
              </a:ext>
            </a:extLst>
          </p:cNvPr>
          <p:cNvSpPr/>
          <p:nvPr/>
        </p:nvSpPr>
        <p:spPr>
          <a:xfrm>
            <a:off x="5885234" y="3049539"/>
            <a:ext cx="1721796" cy="217252"/>
          </a:xfrm>
          <a:prstGeom prst="ellipse">
            <a:avLst/>
          </a:prstGeom>
          <a:noFill/>
          <a:ln w="28575">
            <a:solidFill>
              <a:srgbClr val="9DD5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67AB58-5C79-F6B8-96A7-081691B72E4A}"/>
              </a:ext>
            </a:extLst>
          </p:cNvPr>
          <p:cNvSpPr/>
          <p:nvPr/>
        </p:nvSpPr>
        <p:spPr>
          <a:xfrm>
            <a:off x="5885234" y="4698460"/>
            <a:ext cx="1721796" cy="217252"/>
          </a:xfrm>
          <a:prstGeom prst="ellipse">
            <a:avLst/>
          </a:prstGeom>
          <a:noFill/>
          <a:ln w="28575">
            <a:solidFill>
              <a:srgbClr val="9DD5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FF23056-1B1D-3513-6F33-3648956B072F}"/>
              </a:ext>
            </a:extLst>
          </p:cNvPr>
          <p:cNvSpPr/>
          <p:nvPr/>
        </p:nvSpPr>
        <p:spPr>
          <a:xfrm>
            <a:off x="5885234" y="2731711"/>
            <a:ext cx="1721796" cy="217252"/>
          </a:xfrm>
          <a:prstGeom prst="ellipse">
            <a:avLst/>
          </a:prstGeom>
          <a:noFill/>
          <a:ln w="28575">
            <a:solidFill>
              <a:srgbClr val="73C6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D4420DF-2736-5A81-646A-58060BF47FB3}"/>
              </a:ext>
            </a:extLst>
          </p:cNvPr>
          <p:cNvSpPr/>
          <p:nvPr/>
        </p:nvSpPr>
        <p:spPr>
          <a:xfrm>
            <a:off x="5885234" y="5146049"/>
            <a:ext cx="1721796" cy="217252"/>
          </a:xfrm>
          <a:prstGeom prst="ellipse">
            <a:avLst/>
          </a:prstGeom>
          <a:noFill/>
          <a:ln w="28575">
            <a:solidFill>
              <a:srgbClr val="73C6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sound speed profile&#10;&#10;Description automatically generated">
            <a:extLst>
              <a:ext uri="{FF2B5EF4-FFF2-40B4-BE49-F238E27FC236}">
                <a16:creationId xmlns:a16="http://schemas.microsoft.com/office/drawing/2014/main" id="{371D8AF0-495F-5F8F-AACB-7686AC69F591}"/>
              </a:ext>
            </a:extLst>
          </p:cNvPr>
          <p:cNvPicPr>
            <a:picLocks noChangeAspect="1"/>
          </p:cNvPicPr>
          <p:nvPr/>
        </p:nvPicPr>
        <p:blipFill rotWithShape="1">
          <a:blip r:embed="rId5">
            <a:extLst>
              <a:ext uri="{28A0092B-C50C-407E-A947-70E740481C1C}">
                <a14:useLocalDpi xmlns:a14="http://schemas.microsoft.com/office/drawing/2010/main" val="0"/>
              </a:ext>
            </a:extLst>
          </a:blip>
          <a:srcRect l="4866" r="7557"/>
          <a:stretch/>
        </p:blipFill>
        <p:spPr>
          <a:xfrm>
            <a:off x="200079" y="2255665"/>
            <a:ext cx="4844138" cy="4148437"/>
          </a:xfrm>
          <a:prstGeom prst="rect">
            <a:avLst/>
          </a:prstGeom>
        </p:spPr>
      </p:pic>
      <p:sp>
        <p:nvSpPr>
          <p:cNvPr id="15" name="Content Placeholder 2">
            <a:extLst>
              <a:ext uri="{FF2B5EF4-FFF2-40B4-BE49-F238E27FC236}">
                <a16:creationId xmlns:a16="http://schemas.microsoft.com/office/drawing/2014/main" id="{32DE84A4-1B55-3477-B585-CE36C04A0948}"/>
              </a:ext>
            </a:extLst>
          </p:cNvPr>
          <p:cNvSpPr txBox="1">
            <a:spLocks/>
          </p:cNvSpPr>
          <p:nvPr/>
        </p:nvSpPr>
        <p:spPr>
          <a:xfrm>
            <a:off x="236201" y="1053182"/>
            <a:ext cx="4937941" cy="5289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ranklin Gothic Book" panose="020B0503020102020204" pitchFamily="34" charset="0"/>
              </a:rPr>
              <a:t>Geographical area along the New England Continental Shelf </a:t>
            </a:r>
          </a:p>
          <a:p>
            <a:r>
              <a:rPr lang="en-US" dirty="0">
                <a:latin typeface="Franklin Gothic Book" panose="020B0503020102020204" pitchFamily="34" charset="0"/>
              </a:rPr>
              <a:t>Three vertical line arrays</a:t>
            </a:r>
          </a:p>
          <a:p>
            <a:pPr lvl="1"/>
            <a:r>
              <a:rPr lang="en-US" dirty="0" err="1">
                <a:latin typeface="Franklin Gothic Book" panose="020B0503020102020204" pitchFamily="34" charset="0"/>
              </a:rPr>
              <a:t>Scipps:MPL</a:t>
            </a:r>
            <a:r>
              <a:rPr lang="en-US" dirty="0">
                <a:latin typeface="Franklin Gothic Book" panose="020B0503020102020204" pitchFamily="34" charset="0"/>
              </a:rPr>
              <a:t> VLA 1 &amp; 2 </a:t>
            </a:r>
          </a:p>
          <a:p>
            <a:pPr lvl="1"/>
            <a:r>
              <a:rPr lang="en-US" dirty="0">
                <a:latin typeface="Franklin Gothic Book" panose="020B0503020102020204" pitchFamily="34" charset="0"/>
              </a:rPr>
              <a:t>ARL:UT PROTEUS </a:t>
            </a:r>
          </a:p>
          <a:p>
            <a:r>
              <a:rPr lang="en-US" dirty="0">
                <a:latin typeface="Franklin Gothic Book" panose="020B0503020102020204" pitchFamily="34" charset="0"/>
              </a:rPr>
              <a:t>Water depth: ~ 75 m </a:t>
            </a:r>
          </a:p>
          <a:p>
            <a:r>
              <a:rPr lang="en-US" dirty="0">
                <a:latin typeface="Franklin Gothic Book" panose="020B0503020102020204" pitchFamily="34" charset="0"/>
              </a:rPr>
              <a:t>Mud thickness: ~ 9.2 m</a:t>
            </a:r>
          </a:p>
          <a:p>
            <a:r>
              <a:rPr lang="en-US" dirty="0">
                <a:latin typeface="Franklin Gothic Book" panose="020B0503020102020204" pitchFamily="34" charset="0"/>
              </a:rPr>
              <a:t>24 ships of interest</a:t>
            </a:r>
          </a:p>
          <a:p>
            <a:endParaRPr lang="en-US" dirty="0"/>
          </a:p>
          <a:p>
            <a:endParaRPr lang="en-US" dirty="0"/>
          </a:p>
          <a:p>
            <a:pPr lvl="1"/>
            <a:endParaRPr lang="en-US" dirty="0"/>
          </a:p>
          <a:p>
            <a:pPr lvl="1"/>
            <a:endParaRPr lang="en-US" dirty="0"/>
          </a:p>
          <a:p>
            <a:pPr marL="457200" lvl="1" indent="0">
              <a:buNone/>
            </a:pPr>
            <a:endParaRPr lang="en-US" dirty="0"/>
          </a:p>
          <a:p>
            <a:endParaRPr lang="en-US" dirty="0"/>
          </a:p>
        </p:txBody>
      </p:sp>
      <p:sp>
        <p:nvSpPr>
          <p:cNvPr id="11" name="TextBox 10">
            <a:extLst>
              <a:ext uri="{FF2B5EF4-FFF2-40B4-BE49-F238E27FC236}">
                <a16:creationId xmlns:a16="http://schemas.microsoft.com/office/drawing/2014/main" id="{ED5770DE-7556-A9FE-4467-D63A1747083B}"/>
              </a:ext>
            </a:extLst>
          </p:cNvPr>
          <p:cNvSpPr txBox="1"/>
          <p:nvPr/>
        </p:nvSpPr>
        <p:spPr>
          <a:xfrm>
            <a:off x="7956946" y="2159541"/>
            <a:ext cx="2255520" cy="307777"/>
          </a:xfrm>
          <a:prstGeom prst="rect">
            <a:avLst/>
          </a:prstGeom>
          <a:noFill/>
        </p:spPr>
        <p:txBody>
          <a:bodyPr wrap="square" rtlCol="0">
            <a:spAutoFit/>
          </a:bodyPr>
          <a:lstStyle/>
          <a:p>
            <a:pPr algn="ctr"/>
            <a:r>
              <a:rPr lang="en-US" sz="1400" dirty="0">
                <a:latin typeface="HELVETICA" panose="020B0604020202020204" pitchFamily="34" charset="0"/>
                <a:cs typeface="HELVETICA" panose="020B0604020202020204" pitchFamily="34" charset="0"/>
              </a:rPr>
              <a:t>NORTHERN LANE</a:t>
            </a:r>
          </a:p>
        </p:txBody>
      </p:sp>
      <p:sp>
        <p:nvSpPr>
          <p:cNvPr id="12" name="TextBox 11">
            <a:extLst>
              <a:ext uri="{FF2B5EF4-FFF2-40B4-BE49-F238E27FC236}">
                <a16:creationId xmlns:a16="http://schemas.microsoft.com/office/drawing/2014/main" id="{16E6F3CA-5BA4-0215-AF12-748B36DD457E}"/>
              </a:ext>
            </a:extLst>
          </p:cNvPr>
          <p:cNvSpPr txBox="1"/>
          <p:nvPr/>
        </p:nvSpPr>
        <p:spPr>
          <a:xfrm>
            <a:off x="7956946" y="4798332"/>
            <a:ext cx="2255520" cy="307777"/>
          </a:xfrm>
          <a:prstGeom prst="rect">
            <a:avLst/>
          </a:prstGeom>
          <a:noFill/>
        </p:spPr>
        <p:txBody>
          <a:bodyPr wrap="square" rtlCol="0">
            <a:spAutoFit/>
          </a:bodyPr>
          <a:lstStyle/>
          <a:p>
            <a:pPr algn="ctr"/>
            <a:r>
              <a:rPr lang="en-US" sz="1400" dirty="0">
                <a:latin typeface="HELVETICA" panose="020B0604020202020204" pitchFamily="34" charset="0"/>
                <a:cs typeface="HELVETICA" panose="020B0604020202020204" pitchFamily="34" charset="0"/>
              </a:rPr>
              <a:t>SOUTHERN LANE</a:t>
            </a:r>
          </a:p>
        </p:txBody>
      </p:sp>
    </p:spTree>
    <p:extLst>
      <p:ext uri="{BB962C8B-B14F-4D97-AF65-F5344CB8AC3E}">
        <p14:creationId xmlns:p14="http://schemas.microsoft.com/office/powerpoint/2010/main" val="393656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750"/>
                                        <p:tgtEl>
                                          <p:spTgt spid="1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75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75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xEl>
                                              <p:pRg st="6" end="6"/>
                                            </p:txEl>
                                          </p:spTgt>
                                        </p:tgtEl>
                                        <p:attrNameLst>
                                          <p:attrName>style.visibility</p:attrName>
                                        </p:attrNameLst>
                                      </p:cBhvr>
                                      <p:to>
                                        <p:strVal val="visible"/>
                                      </p:to>
                                    </p:set>
                                  </p:childTnLst>
                                </p:cTn>
                              </p:par>
                              <p:par>
                                <p:cTn id="43" presetID="10" presetClass="exit" presetSubtype="0" fill="hold" nodeType="withEffect">
                                  <p:stCondLst>
                                    <p:cond delay="0"/>
                                  </p:stCondLst>
                                  <p:childTnLst>
                                    <p:animEffect transition="out" filter="fade">
                                      <p:cBhvr>
                                        <p:cTn id="44" dur="750"/>
                                        <p:tgtEl>
                                          <p:spTgt spid="21"/>
                                        </p:tgtEl>
                                      </p:cBhvr>
                                    </p:animEffect>
                                    <p:set>
                                      <p:cBhvr>
                                        <p:cTn id="45" dur="1" fill="hold">
                                          <p:stCondLst>
                                            <p:cond delay="749"/>
                                          </p:stCondLst>
                                        </p:cTn>
                                        <p:tgtEl>
                                          <p:spTgt spid="21"/>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5" grpId="0" uiExpand="1" build="p"/>
      <p:bldP spid="11" grpId="0"/>
      <p:bldP spid="11" grpId="1"/>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graph&#10;&#10;Description automatically generated">
            <a:extLst>
              <a:ext uri="{FF2B5EF4-FFF2-40B4-BE49-F238E27FC236}">
                <a16:creationId xmlns:a16="http://schemas.microsoft.com/office/drawing/2014/main" id="{3849156D-F804-C7BE-C382-42479E61A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0161" y="3025995"/>
            <a:ext cx="4727374" cy="3544180"/>
          </a:xfrm>
          <a:prstGeom prst="rect">
            <a:avLst/>
          </a:prstGeom>
        </p:spPr>
      </p:pic>
      <p:pic>
        <p:nvPicPr>
          <p:cNvPr id="12" name="Picture 11" descr="A close-up of a graph&#10;&#10;Description automatically generated">
            <a:extLst>
              <a:ext uri="{FF2B5EF4-FFF2-40B4-BE49-F238E27FC236}">
                <a16:creationId xmlns:a16="http://schemas.microsoft.com/office/drawing/2014/main" id="{B96DA64F-596C-7870-1110-1AABD4F20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0161" y="-159657"/>
            <a:ext cx="4727374" cy="3544180"/>
          </a:xfrm>
          <a:prstGeom prst="rect">
            <a:avLst/>
          </a:prstGeom>
        </p:spPr>
      </p:pic>
      <p:sp>
        <p:nvSpPr>
          <p:cNvPr id="29" name="Oval 28">
            <a:extLst>
              <a:ext uri="{FF2B5EF4-FFF2-40B4-BE49-F238E27FC236}">
                <a16:creationId xmlns:a16="http://schemas.microsoft.com/office/drawing/2014/main" id="{30FA7413-27FD-A5F0-B0A0-0338123A8DB0}"/>
              </a:ext>
            </a:extLst>
          </p:cNvPr>
          <p:cNvSpPr/>
          <p:nvPr/>
        </p:nvSpPr>
        <p:spPr>
          <a:xfrm>
            <a:off x="8017403" y="4101625"/>
            <a:ext cx="470410" cy="1126026"/>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Oval 29">
            <a:extLst>
              <a:ext uri="{FF2B5EF4-FFF2-40B4-BE49-F238E27FC236}">
                <a16:creationId xmlns:a16="http://schemas.microsoft.com/office/drawing/2014/main" id="{CB74CB25-D9FA-57E3-B9CB-797503AC3B93}"/>
              </a:ext>
            </a:extLst>
          </p:cNvPr>
          <p:cNvSpPr/>
          <p:nvPr/>
        </p:nvSpPr>
        <p:spPr>
          <a:xfrm>
            <a:off x="9497066" y="4101625"/>
            <a:ext cx="470410" cy="1126026"/>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Oval 30">
            <a:extLst>
              <a:ext uri="{FF2B5EF4-FFF2-40B4-BE49-F238E27FC236}">
                <a16:creationId xmlns:a16="http://schemas.microsoft.com/office/drawing/2014/main" id="{34277830-0C9E-0F07-2611-A07CA1A3E147}"/>
              </a:ext>
            </a:extLst>
          </p:cNvPr>
          <p:cNvSpPr/>
          <p:nvPr/>
        </p:nvSpPr>
        <p:spPr>
          <a:xfrm>
            <a:off x="10382644" y="4101625"/>
            <a:ext cx="470410" cy="1126026"/>
          </a:xfrm>
          <a:prstGeom prst="ellipse">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 name="Straight Connector 7">
            <a:extLst>
              <a:ext uri="{FF2B5EF4-FFF2-40B4-BE49-F238E27FC236}">
                <a16:creationId xmlns:a16="http://schemas.microsoft.com/office/drawing/2014/main" id="{9D704BCF-AF25-48D3-1408-49A176C94139}"/>
              </a:ext>
            </a:extLst>
          </p:cNvPr>
          <p:cNvCxnSpPr>
            <a:cxnSpLocks/>
          </p:cNvCxnSpPr>
          <p:nvPr/>
        </p:nvCxnSpPr>
        <p:spPr>
          <a:xfrm>
            <a:off x="7702378" y="1516674"/>
            <a:ext cx="3306272" cy="1715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7D462E-BCBC-E23E-2D28-0F79870A3277}"/>
              </a:ext>
            </a:extLst>
          </p:cNvPr>
          <p:cNvSpPr txBox="1"/>
          <p:nvPr/>
        </p:nvSpPr>
        <p:spPr>
          <a:xfrm>
            <a:off x="9003141" y="1219976"/>
            <a:ext cx="704746" cy="305277"/>
          </a:xfrm>
          <a:prstGeom prst="rect">
            <a:avLst/>
          </a:prstGeom>
          <a:noFill/>
        </p:spPr>
        <p:txBody>
          <a:bodyPr wrap="square" rtlCol="0">
            <a:spAutoFit/>
          </a:bodyPr>
          <a:lstStyle/>
          <a:p>
            <a:pPr algn="ctr"/>
            <a:r>
              <a:rPr lang="en-US" sz="1400" b="1" dirty="0">
                <a:solidFill>
                  <a:schemeClr val="bg1"/>
                </a:solidFill>
                <a:latin typeface="Helvetica" panose="020B0604020202020204" pitchFamily="34" charset="0"/>
                <a:cs typeface="Helvetica" panose="020B0604020202020204" pitchFamily="34" charset="0"/>
              </a:rPr>
              <a:t>CPA</a:t>
            </a:r>
            <a:endParaRPr lang="en-US" sz="1800" b="1" dirty="0">
              <a:solidFill>
                <a:schemeClr val="bg1"/>
              </a:solidFill>
              <a:latin typeface="Helvetica" panose="020B0604020202020204" pitchFamily="34" charset="0"/>
              <a:cs typeface="Helvetica" panose="020B0604020202020204" pitchFamily="34" charset="0"/>
            </a:endParaRPr>
          </a:p>
        </p:txBody>
      </p:sp>
      <p:sp>
        <p:nvSpPr>
          <p:cNvPr id="2" name="Title 1">
            <a:extLst>
              <a:ext uri="{FF2B5EF4-FFF2-40B4-BE49-F238E27FC236}">
                <a16:creationId xmlns:a16="http://schemas.microsoft.com/office/drawing/2014/main" id="{B645E5F5-F768-4669-C34A-AD060C82C99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Ship spectrograms</a:t>
            </a:r>
          </a:p>
        </p:txBody>
      </p:sp>
      <p:sp>
        <p:nvSpPr>
          <p:cNvPr id="15" name="Content Placeholder 2">
            <a:extLst>
              <a:ext uri="{FF2B5EF4-FFF2-40B4-BE49-F238E27FC236}">
                <a16:creationId xmlns:a16="http://schemas.microsoft.com/office/drawing/2014/main" id="{32DE84A4-1B55-3477-B585-CE36C04A0948}"/>
              </a:ext>
            </a:extLst>
          </p:cNvPr>
          <p:cNvSpPr txBox="1">
            <a:spLocks/>
          </p:cNvSpPr>
          <p:nvPr/>
        </p:nvSpPr>
        <p:spPr>
          <a:xfrm>
            <a:off x="236201" y="1053183"/>
            <a:ext cx="6607292" cy="6190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latin typeface="Franklin Gothic Book" panose="020B0503020102020204" pitchFamily="34" charset="0"/>
              </a:rPr>
              <a:t>Nested striation pattern </a:t>
            </a:r>
          </a:p>
          <a:p>
            <a:pPr lvl="1"/>
            <a:r>
              <a:rPr lang="en-US" sz="3600" dirty="0">
                <a:latin typeface="Franklin Gothic Book" panose="020B0503020102020204" pitchFamily="34" charset="0"/>
              </a:rPr>
              <a:t>Centered at the closest point of approach (CPA)</a:t>
            </a:r>
          </a:p>
          <a:p>
            <a:r>
              <a:rPr lang="en-US" sz="3600" dirty="0">
                <a:latin typeface="Franklin Gothic Book" panose="020B0503020102020204" pitchFamily="34" charset="0"/>
              </a:rPr>
              <a:t>Very low-frequency (VLF) spectrograms in the </a:t>
            </a:r>
            <a:r>
              <a:rPr lang="en-US" sz="3600" dirty="0" err="1">
                <a:latin typeface="Franklin Gothic Book" panose="020B0503020102020204" pitchFamily="34" charset="0"/>
              </a:rPr>
              <a:t>Mudpatch</a:t>
            </a:r>
            <a:r>
              <a:rPr lang="en-US" sz="3600" dirty="0">
                <a:latin typeface="Franklin Gothic Book" panose="020B0503020102020204" pitchFamily="34" charset="0"/>
              </a:rPr>
              <a:t>: 20-80 Hz</a:t>
            </a:r>
          </a:p>
          <a:p>
            <a:pPr lvl="1"/>
            <a:r>
              <a:rPr lang="en-US" sz="3600" dirty="0">
                <a:latin typeface="Franklin Gothic Book" panose="020B0503020102020204" pitchFamily="34" charset="0"/>
              </a:rPr>
              <a:t>Observe unique acoustic features</a:t>
            </a:r>
          </a:p>
          <a:p>
            <a:endParaRPr lang="en-US" dirty="0">
              <a:latin typeface="Franklin Gothic Book" panose="020B0503020102020204" pitchFamily="34" charset="0"/>
            </a:endParaRPr>
          </a:p>
          <a:p>
            <a:endParaRPr lang="en-US" dirty="0"/>
          </a:p>
        </p:txBody>
      </p:sp>
    </p:spTree>
    <p:extLst>
      <p:ext uri="{BB962C8B-B14F-4D97-AF65-F5344CB8AC3E}">
        <p14:creationId xmlns:p14="http://schemas.microsoft.com/office/powerpoint/2010/main" val="222074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75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xEl>
                                              <p:pRg st="2" end="2"/>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7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3" end="3"/>
                                            </p:txEl>
                                          </p:spTgt>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75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75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graph&#10;&#10;Description automatically generated">
            <a:extLst>
              <a:ext uri="{FF2B5EF4-FFF2-40B4-BE49-F238E27FC236}">
                <a16:creationId xmlns:a16="http://schemas.microsoft.com/office/drawing/2014/main" id="{349AC421-CD41-A38D-2A40-BE197334DE54}"/>
              </a:ext>
            </a:extLst>
          </p:cNvPr>
          <p:cNvPicPr>
            <a:picLocks noChangeAspect="1"/>
          </p:cNvPicPr>
          <p:nvPr/>
        </p:nvPicPr>
        <p:blipFill rotWithShape="1">
          <a:blip r:embed="rId3">
            <a:extLst>
              <a:ext uri="{28A0092B-C50C-407E-A947-70E740481C1C}">
                <a14:useLocalDpi xmlns:a14="http://schemas.microsoft.com/office/drawing/2010/main" val="0"/>
              </a:ext>
            </a:extLst>
          </a:blip>
          <a:srcRect l="4048" r="6289"/>
          <a:stretch/>
        </p:blipFill>
        <p:spPr>
          <a:xfrm rot="16200000">
            <a:off x="6897725" y="839074"/>
            <a:ext cx="5252748" cy="4380997"/>
          </a:xfrm>
          <a:prstGeom prst="rect">
            <a:avLst/>
          </a:prstGeom>
        </p:spPr>
      </p:pic>
      <p:sp>
        <p:nvSpPr>
          <p:cNvPr id="2" name="Title 1">
            <a:extLst>
              <a:ext uri="{FF2B5EF4-FFF2-40B4-BE49-F238E27FC236}">
                <a16:creationId xmlns:a16="http://schemas.microsoft.com/office/drawing/2014/main" id="{B645E5F5-F768-4669-C34A-AD060C82C99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Waveguide invariant (𝛽 )</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32DE84A4-1B55-3477-B585-CE36C04A0948}"/>
                  </a:ext>
                </a:extLst>
              </p:cNvPr>
              <p:cNvSpPr txBox="1">
                <a:spLocks/>
              </p:cNvSpPr>
              <p:nvPr/>
            </p:nvSpPr>
            <p:spPr>
              <a:xfrm>
                <a:off x="236201" y="1053182"/>
                <a:ext cx="6646029" cy="55169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ranklin Gothic Book" panose="020B0503020102020204" pitchFamily="34" charset="0"/>
                  </a:rPr>
                  <a:t>Scalar term used to summarize the dispersion of the field in waveguide</a:t>
                </a:r>
              </a:p>
              <a:p>
                <a:r>
                  <a:rPr lang="en-US" dirty="0">
                    <a:latin typeface="Franklin Gothic Book" panose="020B0503020102020204" pitchFamily="34" charset="0"/>
                  </a:rPr>
                  <a:t>Related to the slope along a line of constant spectral level</a:t>
                </a:r>
              </a:p>
              <a:p>
                <a:pPr marL="0" indent="0" algn="ctr">
                  <a:buNone/>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𝜕𝜔</m:t>
                        </m:r>
                      </m:num>
                      <m:den>
                        <m:r>
                          <a:rPr lang="en-US" b="0" i="1" smtClean="0">
                            <a:latin typeface="Cambria Math" panose="02040503050406030204" pitchFamily="18" charset="0"/>
                          </a:rPr>
                          <m:t>𝜕</m:t>
                        </m:r>
                        <m:r>
                          <a:rPr lang="en-US" b="0" i="1" smtClean="0">
                            <a:latin typeface="Cambria Math" panose="02040503050406030204" pitchFamily="18" charset="0"/>
                          </a:rPr>
                          <m:t>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𝜔</m:t>
                        </m:r>
                      </m:num>
                      <m:den>
                        <m:r>
                          <a:rPr lang="en-US" b="0" i="1" smtClean="0">
                            <a:latin typeface="Cambria Math" panose="02040503050406030204" pitchFamily="18" charset="0"/>
                          </a:rPr>
                          <m:t>𝑟</m:t>
                        </m:r>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b>
                    </m:sSub>
                  </m:oMath>
                </a14:m>
                <a:r>
                  <a:rPr lang="en-US" dirty="0">
                    <a:latin typeface="Franklin Gothic Book" panose="020B0503020102020204" pitchFamily="34" charset="0"/>
                  </a:rPr>
                  <a:t> where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oMath>
                </a14:m>
                <a:r>
                  <a:rPr lang="en-US" dirty="0">
                    <a:latin typeface="Franklin Gothic Book" panose="020B0503020102020204" pitchFamily="34" charset="0"/>
                  </a:rPr>
                  <a:t> </a:t>
                </a:r>
                <a14:m>
                  <m:oMath xmlns:m="http://schemas.openxmlformats.org/officeDocument/2006/math">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𝑚</m:t>
                                    </m:r>
                                  </m:sub>
                                </m:sSub>
                              </m:den>
                            </m:f>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b="0" i="1" smtClean="0">
                                        <a:latin typeface="Cambria Math" panose="02040503050406030204" pitchFamily="18" charset="0"/>
                                      </a:rPr>
                                      <m:t>𝐶</m:t>
                                    </m:r>
                                  </m:e>
                                  <m:sub>
                                    <m:r>
                                      <a:rPr lang="en-US" i="1">
                                        <a:latin typeface="Cambria Math" panose="02040503050406030204" pitchFamily="18" charset="0"/>
                                      </a:rPr>
                                      <m:t>𝑛</m:t>
                                    </m:r>
                                  </m:sub>
                                </m:sSub>
                              </m:den>
                            </m:f>
                          </m:num>
                          <m:den>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𝑚</m:t>
                                    </m:r>
                                  </m:sub>
                                </m:sSub>
                              </m:den>
                            </m:f>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b="0" i="1" smtClean="0">
                                        <a:latin typeface="Cambria Math" panose="02040503050406030204" pitchFamily="18" charset="0"/>
                                      </a:rPr>
                                      <m:t>𝑉</m:t>
                                    </m:r>
                                  </m:e>
                                  <m:sub>
                                    <m:r>
                                      <a:rPr lang="en-US" i="1">
                                        <a:latin typeface="Cambria Math" panose="02040503050406030204" pitchFamily="18" charset="0"/>
                                      </a:rPr>
                                      <m:t>𝑛</m:t>
                                    </m:r>
                                  </m:sub>
                                </m:sSub>
                              </m:den>
                            </m:f>
                          </m:den>
                        </m:f>
                      </m:e>
                    </m:d>
                  </m:oMath>
                </a14:m>
                <a:endParaRPr lang="en-US" dirty="0">
                  <a:latin typeface="Franklin Gothic Book" panose="020B0503020102020204" pitchFamily="34" charset="0"/>
                </a:endParaRPr>
              </a:p>
              <a:p>
                <a:pPr marL="0"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r>
                      <a:rPr lang="en-US" sz="2000" b="0" i="1" smtClean="0">
                        <a:latin typeface="Cambria Math" panose="02040503050406030204" pitchFamily="18" charset="0"/>
                      </a:rPr>
                      <m:t>𝑝h𝑎𝑠𝑒</m:t>
                    </m:r>
                    <m:r>
                      <a:rPr lang="en-US" sz="2000" b="0" i="1" smtClean="0">
                        <a:latin typeface="Cambria Math" panose="02040503050406030204" pitchFamily="18" charset="0"/>
                      </a:rPr>
                      <m:t> </m:t>
                    </m:r>
                    <m:r>
                      <a:rPr lang="en-US" sz="2000" b="0" i="1" smtClean="0">
                        <a:latin typeface="Cambria Math" panose="02040503050406030204" pitchFamily="18" charset="0"/>
                      </a:rPr>
                      <m:t>𝑣𝑒𝑙𝑜𝑐𝑖𝑡𝑦</m:t>
                    </m:r>
                  </m:oMath>
                </a14:m>
                <a:r>
                  <a:rPr lang="en-US" sz="2000" dirty="0">
                    <a:latin typeface="Franklin Gothic Book" panose="020B0503020102020204" pitchFamily="34" charset="0"/>
                  </a:rPr>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𝑚</m:t>
                        </m:r>
                      </m:sub>
                    </m:sSub>
                    <m:r>
                      <a:rPr lang="en-US" sz="2000" b="0" i="1" smtClean="0">
                        <a:latin typeface="Cambria Math" panose="02040503050406030204" pitchFamily="18" charset="0"/>
                      </a:rPr>
                      <m:t>=</m:t>
                    </m:r>
                    <m:r>
                      <a:rPr lang="en-US" sz="2000" b="0" i="1" smtClean="0">
                        <a:latin typeface="Cambria Math" panose="02040503050406030204" pitchFamily="18" charset="0"/>
                      </a:rPr>
                      <m:t>𝑔𝑟𝑜𝑢𝑝</m:t>
                    </m:r>
                    <m:r>
                      <a:rPr lang="en-US" sz="2000" b="0" i="1" smtClean="0">
                        <a:latin typeface="Cambria Math" panose="02040503050406030204" pitchFamily="18" charset="0"/>
                      </a:rPr>
                      <m:t> </m:t>
                    </m:r>
                    <m:r>
                      <a:rPr lang="en-US" sz="2000" b="0" i="1" smtClean="0">
                        <a:latin typeface="Cambria Math" panose="02040503050406030204" pitchFamily="18" charset="0"/>
                      </a:rPr>
                      <m:t>𝑣𝑒𝑙𝑜𝑐𝑖𝑡𝑦</m:t>
                    </m:r>
                  </m:oMath>
                </a14:m>
                <a:endParaRPr lang="en-US" sz="2000" dirty="0">
                  <a:latin typeface="Franklin Gothic Book" panose="020B0503020102020204" pitchFamily="34" charset="0"/>
                </a:endParaRPr>
              </a:p>
              <a:p>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oMath>
                </a14:m>
                <a:r>
                  <a:rPr lang="en-US" dirty="0">
                    <a:latin typeface="Franklin Gothic Book" panose="020B0503020102020204" pitchFamily="34" charset="0"/>
                  </a:rPr>
                  <a:t>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𝑚</m:t>
                        </m:r>
                      </m:sub>
                    </m:sSub>
                  </m:oMath>
                </a14:m>
                <a:r>
                  <a:rPr lang="en-US" dirty="0">
                    <a:latin typeface="Franklin Gothic Book" panose="020B0503020102020204" pitchFamily="34"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𝑛</m:t>
                        </m:r>
                      </m:sub>
                    </m:sSub>
                  </m:oMath>
                </a14:m>
                <a:r>
                  <a:rPr lang="en-US" dirty="0">
                    <a:latin typeface="Franklin Gothic Book" panose="020B0503020102020204" pitchFamily="34" charset="0"/>
                  </a:rPr>
                  <a:t> </a:t>
                </a:r>
              </a:p>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𝒇</m:t>
                        </m:r>
                      </m:e>
                      <m:sub>
                        <m:r>
                          <a:rPr lang="en-US" b="1" i="1" smtClean="0">
                            <a:latin typeface="Cambria Math" panose="02040503050406030204" pitchFamily="18" charset="0"/>
                          </a:rPr>
                          <m:t>𝒎</m:t>
                        </m:r>
                        <m:r>
                          <a:rPr lang="en-US" b="1" i="1" smtClean="0">
                            <a:latin typeface="Cambria Math" panose="02040503050406030204" pitchFamily="18" charset="0"/>
                          </a:rPr>
                          <m:t>,</m:t>
                        </m:r>
                        <m:r>
                          <a:rPr lang="en-US" b="1" i="1" smtClean="0">
                            <a:latin typeface="Cambria Math" panose="02040503050406030204" pitchFamily="18" charset="0"/>
                          </a:rPr>
                          <m:t>𝒏</m:t>
                        </m:r>
                      </m:sub>
                    </m:sSub>
                    <m:r>
                      <a:rPr lang="en-US" b="1" i="1" smtClean="0">
                        <a:latin typeface="Cambria Math" panose="02040503050406030204" pitchFamily="18" charset="0"/>
                      </a:rPr>
                      <m:t> </m:t>
                    </m:r>
                  </m:oMath>
                </a14:m>
                <a:r>
                  <a:rPr lang="en-US" b="1" dirty="0">
                    <a:latin typeface="Franklin Gothic Book" panose="020B0503020102020204" pitchFamily="34" charset="0"/>
                  </a:rPr>
                  <a:t>is independent of source-receiver range and depth and ship speed</a:t>
                </a:r>
                <a:endParaRPr lang="en-US" b="0" dirty="0">
                  <a:latin typeface="Franklin Gothic Book" panose="020B0503020102020204" pitchFamily="34" charset="0"/>
                </a:endParaRPr>
              </a:p>
              <a:p>
                <a:pPr marL="0" indent="0">
                  <a:buNone/>
                </a:pPr>
                <a:endParaRPr lang="en-US" dirty="0">
                  <a:latin typeface="Franklin Gothic Book" panose="020B0503020102020204" pitchFamily="34" charset="0"/>
                </a:endParaRPr>
              </a:p>
              <a:p>
                <a:endParaRPr lang="en-US" b="0" dirty="0">
                  <a:latin typeface="Franklin Gothic Book" panose="020B0503020102020204" pitchFamily="34" charset="0"/>
                </a:endParaRPr>
              </a:p>
              <a:p>
                <a:endParaRPr lang="en-US" dirty="0">
                  <a:latin typeface="Franklin Gothic Book" panose="020B0503020102020204" pitchFamily="34" charset="0"/>
                </a:endParaRPr>
              </a:p>
              <a:p>
                <a:endParaRPr lang="en-US" dirty="0"/>
              </a:p>
            </p:txBody>
          </p:sp>
        </mc:Choice>
        <mc:Fallback xmlns="">
          <p:sp>
            <p:nvSpPr>
              <p:cNvPr id="15" name="Content Placeholder 2">
                <a:extLst>
                  <a:ext uri="{FF2B5EF4-FFF2-40B4-BE49-F238E27FC236}">
                    <a16:creationId xmlns:a16="http://schemas.microsoft.com/office/drawing/2014/main" id="{32DE84A4-1B55-3477-B585-CE36C04A0948}"/>
                  </a:ext>
                </a:extLst>
              </p:cNvPr>
              <p:cNvSpPr txBox="1">
                <a:spLocks noRot="1" noChangeAspect="1" noMove="1" noResize="1" noEditPoints="1" noAdjustHandles="1" noChangeArrowheads="1" noChangeShapeType="1" noTextEdit="1"/>
              </p:cNvSpPr>
              <p:nvPr/>
            </p:nvSpPr>
            <p:spPr>
              <a:xfrm>
                <a:off x="236201" y="1053182"/>
                <a:ext cx="6646029" cy="5516994"/>
              </a:xfrm>
              <a:prstGeom prst="rect">
                <a:avLst/>
              </a:prstGeom>
              <a:blipFill>
                <a:blip r:embed="rId4"/>
                <a:stretch>
                  <a:fillRect l="-1651" t="-1878"/>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3CACEE2D-6B97-4608-BF16-1E378F0CC515}"/>
              </a:ext>
            </a:extLst>
          </p:cNvPr>
          <p:cNvCxnSpPr>
            <a:cxnSpLocks/>
          </p:cNvCxnSpPr>
          <p:nvPr/>
        </p:nvCxnSpPr>
        <p:spPr>
          <a:xfrm flipV="1">
            <a:off x="7720546" y="4452260"/>
            <a:ext cx="3506254" cy="4777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49BA03-90A0-E4A4-5D74-EDFCEAE20BE3}"/>
                  </a:ext>
                </a:extLst>
              </p:cNvPr>
              <p:cNvSpPr txBox="1"/>
              <p:nvPr/>
            </p:nvSpPr>
            <p:spPr>
              <a:xfrm>
                <a:off x="9348174" y="4729571"/>
                <a:ext cx="1295099" cy="413511"/>
              </a:xfrm>
              <a:prstGeom prst="rect">
                <a:avLst/>
              </a:prstGeom>
              <a:solidFill>
                <a:srgbClr val="B6CFE7"/>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ea typeface="Cambria Math" panose="02040503050406030204" pitchFamily="18" charset="0"/>
                            </a:rPr>
                          </m:ctrlPr>
                        </m:sSubPr>
                        <m:e>
                          <m:r>
                            <a:rPr lang="en-US" sz="2000" b="1" i="1" smtClean="0">
                              <a:solidFill>
                                <a:schemeClr val="tx1"/>
                              </a:solidFill>
                              <a:latin typeface="Cambria Math" panose="02040503050406030204" pitchFamily="18" charset="0"/>
                              <a:ea typeface="Cambria Math" panose="02040503050406030204" pitchFamily="18" charset="0"/>
                            </a:rPr>
                            <m:t>𝜷</m:t>
                          </m:r>
                        </m:e>
                        <m:sub>
                          <m:r>
                            <a:rPr lang="en-US" sz="2000" b="1" i="1" smtClean="0">
                              <a:solidFill>
                                <a:schemeClr val="tx1"/>
                              </a:solidFill>
                              <a:latin typeface="Cambria Math" panose="02040503050406030204" pitchFamily="18" charset="0"/>
                              <a:ea typeface="Cambria Math" panose="02040503050406030204" pitchFamily="18" charset="0"/>
                            </a:rPr>
                            <m:t>𝟏</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𝟐</m:t>
                          </m:r>
                        </m:sub>
                      </m:sSub>
                      <m:r>
                        <a:rPr lang="en-US" sz="2000" b="1" i="1" smtClean="0">
                          <a:solidFill>
                            <a:schemeClr val="tx1"/>
                          </a:solidFill>
                          <a:latin typeface="Cambria Math" panose="02040503050406030204" pitchFamily="18" charset="0"/>
                          <a:ea typeface="Cambria Math" panose="02040503050406030204" pitchFamily="18" charset="0"/>
                        </a:rPr>
                        <m:t>=∞</m:t>
                      </m:r>
                    </m:oMath>
                  </m:oMathPara>
                </a14:m>
                <a:endParaRPr lang="en-US" sz="2000" b="1" dirty="0">
                  <a:solidFill>
                    <a:schemeClr val="tx1"/>
                  </a:solidFill>
                </a:endParaRPr>
              </a:p>
            </p:txBody>
          </p:sp>
        </mc:Choice>
        <mc:Fallback xmlns="">
          <p:sp>
            <p:nvSpPr>
              <p:cNvPr id="16" name="TextBox 15">
                <a:extLst>
                  <a:ext uri="{FF2B5EF4-FFF2-40B4-BE49-F238E27FC236}">
                    <a16:creationId xmlns:a16="http://schemas.microsoft.com/office/drawing/2014/main" id="{0049BA03-90A0-E4A4-5D74-EDFCEAE20BE3}"/>
                  </a:ext>
                </a:extLst>
              </p:cNvPr>
              <p:cNvSpPr txBox="1">
                <a:spLocks noRot="1" noChangeAspect="1" noMove="1" noResize="1" noEditPoints="1" noAdjustHandles="1" noChangeArrowheads="1" noChangeShapeType="1" noTextEdit="1"/>
              </p:cNvSpPr>
              <p:nvPr/>
            </p:nvSpPr>
            <p:spPr>
              <a:xfrm>
                <a:off x="9348174" y="4729571"/>
                <a:ext cx="1295099" cy="413511"/>
              </a:xfrm>
              <a:prstGeom prst="rect">
                <a:avLst/>
              </a:prstGeom>
              <a:blipFill>
                <a:blip r:embed="rId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F560B0-91EF-BCF6-02C9-32B327477047}"/>
                  </a:ext>
                </a:extLst>
              </p:cNvPr>
              <p:cNvSpPr txBox="1"/>
              <p:nvPr/>
            </p:nvSpPr>
            <p:spPr>
              <a:xfrm>
                <a:off x="6324472" y="4214596"/>
                <a:ext cx="2347471" cy="570862"/>
              </a:xfrm>
              <a:prstGeom prst="rect">
                <a:avLst/>
              </a:prstGeom>
              <a:solidFill>
                <a:srgbClr val="B6CFE7"/>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𝝎</m:t>
                          </m:r>
                        </m:num>
                        <m:den>
                          <m:r>
                            <a:rPr lang="en-US" b="1" i="1" smtClean="0">
                              <a:latin typeface="Cambria Math" panose="02040503050406030204" pitchFamily="18" charset="0"/>
                            </a:rPr>
                            <m:t>𝟐</m:t>
                          </m:r>
                          <m:r>
                            <a:rPr lang="en-US" b="1" i="1" smtClean="0">
                              <a:latin typeface="Cambria Math" panose="02040503050406030204" pitchFamily="18" charset="0"/>
                              <a:ea typeface="Cambria Math" panose="02040503050406030204" pitchFamily="18" charset="0"/>
                            </a:rPr>
                            <m:t>𝝅</m:t>
                          </m:r>
                        </m:den>
                      </m:f>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r>
                            <a:rPr lang="en-US" b="1" i="1" smtClean="0">
                              <a:latin typeface="Cambria Math" panose="02040503050406030204" pitchFamily="18" charset="0"/>
                            </a:rPr>
                            <m:t>𝒇</m:t>
                          </m:r>
                        </m:e>
                        <m:sub>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𝟐</m:t>
                          </m:r>
                        </m:sub>
                      </m:sSub>
                      <m:r>
                        <a:rPr lang="en-US" b="1" i="1" smtClean="0">
                          <a:latin typeface="Cambria Math" panose="02040503050406030204" pitchFamily="18" charset="0"/>
                        </a:rPr>
                        <m:t>=</m:t>
                      </m:r>
                      <m:r>
                        <a:rPr lang="en-US" b="1" i="1" smtClean="0">
                          <a:latin typeface="Cambria Math" panose="02040503050406030204" pitchFamily="18" charset="0"/>
                        </a:rPr>
                        <m:t>𝟐𝟓</m:t>
                      </m:r>
                      <m:r>
                        <a:rPr lang="en-US" b="1" i="1" smtClean="0">
                          <a:latin typeface="Cambria Math" panose="02040503050406030204" pitchFamily="18" charset="0"/>
                        </a:rPr>
                        <m:t>.</m:t>
                      </m:r>
                      <m:r>
                        <a:rPr lang="en-US" b="1" i="1" smtClean="0">
                          <a:latin typeface="Cambria Math" panose="02040503050406030204" pitchFamily="18" charset="0"/>
                        </a:rPr>
                        <m:t>𝟕</m:t>
                      </m:r>
                      <m:r>
                        <a:rPr lang="en-US" b="1" i="1" smtClean="0">
                          <a:latin typeface="Cambria Math" panose="02040503050406030204" pitchFamily="18" charset="0"/>
                        </a:rPr>
                        <m:t> </m:t>
                      </m:r>
                      <m:r>
                        <a:rPr lang="en-US" b="1" i="1" smtClean="0">
                          <a:latin typeface="Cambria Math" panose="02040503050406030204" pitchFamily="18" charset="0"/>
                        </a:rPr>
                        <m:t>𝑯𝒛</m:t>
                      </m:r>
                    </m:oMath>
                  </m:oMathPara>
                </a14:m>
                <a:endParaRPr lang="en-US" b="1" dirty="0"/>
              </a:p>
            </p:txBody>
          </p:sp>
        </mc:Choice>
        <mc:Fallback xmlns="">
          <p:sp>
            <p:nvSpPr>
              <p:cNvPr id="17" name="TextBox 16">
                <a:extLst>
                  <a:ext uri="{FF2B5EF4-FFF2-40B4-BE49-F238E27FC236}">
                    <a16:creationId xmlns:a16="http://schemas.microsoft.com/office/drawing/2014/main" id="{0AF560B0-91EF-BCF6-02C9-32B327477047}"/>
                  </a:ext>
                </a:extLst>
              </p:cNvPr>
              <p:cNvSpPr txBox="1">
                <a:spLocks noRot="1" noChangeAspect="1" noMove="1" noResize="1" noEditPoints="1" noAdjustHandles="1" noChangeArrowheads="1" noChangeShapeType="1" noTextEdit="1"/>
              </p:cNvSpPr>
              <p:nvPr/>
            </p:nvSpPr>
            <p:spPr>
              <a:xfrm>
                <a:off x="6324472" y="4214596"/>
                <a:ext cx="2347471" cy="570862"/>
              </a:xfrm>
              <a:prstGeom prst="rect">
                <a:avLst/>
              </a:prstGeom>
              <a:blipFill>
                <a:blip r:embed="rId6"/>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29702B8A-6567-33F0-5C6F-47BBC918B2BA}"/>
              </a:ext>
            </a:extLst>
          </p:cNvPr>
          <p:cNvSpPr/>
          <p:nvPr/>
        </p:nvSpPr>
        <p:spPr>
          <a:xfrm rot="16200000">
            <a:off x="9531482" y="2951321"/>
            <a:ext cx="3895724" cy="487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BE72C0-2D8F-E7B2-5CFF-A54B0B2A5224}"/>
                  </a:ext>
                </a:extLst>
              </p:cNvPr>
              <p:cNvSpPr txBox="1"/>
              <p:nvPr/>
            </p:nvSpPr>
            <p:spPr>
              <a:xfrm rot="16200000">
                <a:off x="9898382" y="2875683"/>
                <a:ext cx="3118887" cy="307777"/>
              </a:xfrm>
              <a:prstGeom prst="rect">
                <a:avLst/>
              </a:prstGeom>
              <a:noFill/>
            </p:spPr>
            <p:txBody>
              <a:bodyPr wrap="square" rtlCol="0">
                <a:spAutoFit/>
              </a:bodyPr>
              <a:lstStyle/>
              <a:p>
                <a:pPr algn="ctr"/>
                <a:r>
                  <a:rPr lang="en-US" sz="1400" b="0" dirty="0">
                    <a:latin typeface="Helvetica" panose="020B0604020202020204" pitchFamily="34" charset="0"/>
                    <a:ea typeface="Cambria Math" panose="02040503050406030204" pitchFamily="18" charset="0"/>
                    <a:cs typeface="Helvetica" panose="020B0604020202020204" pitchFamily="34" charset="0"/>
                  </a:rPr>
                  <a:t>Angular Frequen</a:t>
                </a:r>
                <a:r>
                  <a:rPr lang="en-US" sz="1400" dirty="0">
                    <a:latin typeface="Helvetica" panose="020B0604020202020204" pitchFamily="34" charset="0"/>
                    <a:ea typeface="Cambria Math" panose="02040503050406030204" pitchFamily="18" charset="0"/>
                    <a:cs typeface="Helvetica" panose="020B0604020202020204" pitchFamily="34" charset="0"/>
                  </a:rPr>
                  <a:t>cy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𝜔</m:t>
                    </m:r>
                    <m:r>
                      <a:rPr lang="en-US" sz="1400" b="0" i="1"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19" name="TextBox 18">
                <a:extLst>
                  <a:ext uri="{FF2B5EF4-FFF2-40B4-BE49-F238E27FC236}">
                    <a16:creationId xmlns:a16="http://schemas.microsoft.com/office/drawing/2014/main" id="{ECBE72C0-2D8F-E7B2-5CFF-A54B0B2A5224}"/>
                  </a:ext>
                </a:extLst>
              </p:cNvPr>
              <p:cNvSpPr txBox="1">
                <a:spLocks noRot="1" noChangeAspect="1" noMove="1" noResize="1" noEditPoints="1" noAdjustHandles="1" noChangeArrowheads="1" noChangeShapeType="1" noTextEdit="1"/>
              </p:cNvSpPr>
              <p:nvPr/>
            </p:nvSpPr>
            <p:spPr>
              <a:xfrm rot="16200000">
                <a:off x="9898382" y="2875683"/>
                <a:ext cx="3118887" cy="307777"/>
              </a:xfrm>
              <a:prstGeom prst="rect">
                <a:avLst/>
              </a:prstGeom>
              <a:blipFill>
                <a:blip r:embed="rId7"/>
                <a:stretch>
                  <a:fillRect l="-1961" r="-19608"/>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3922E513-6CA1-E16C-6F90-976BF3884B60}"/>
              </a:ext>
            </a:extLst>
          </p:cNvPr>
          <p:cNvCxnSpPr>
            <a:cxnSpLocks/>
          </p:cNvCxnSpPr>
          <p:nvPr/>
        </p:nvCxnSpPr>
        <p:spPr>
          <a:xfrm>
            <a:off x="8553450" y="3628799"/>
            <a:ext cx="161925" cy="2018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E340892-BCBA-0AEE-0F80-39D830FADA7D}"/>
              </a:ext>
            </a:extLst>
          </p:cNvPr>
          <p:cNvCxnSpPr>
            <a:cxnSpLocks/>
          </p:cNvCxnSpPr>
          <p:nvPr/>
        </p:nvCxnSpPr>
        <p:spPr>
          <a:xfrm>
            <a:off x="9154332" y="4368655"/>
            <a:ext cx="0" cy="26274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63768B-6076-213A-FF32-F07EFC83D902}"/>
                  </a:ext>
                </a:extLst>
              </p:cNvPr>
              <p:cNvSpPr txBox="1"/>
              <p:nvPr/>
            </p:nvSpPr>
            <p:spPr>
              <a:xfrm>
                <a:off x="8002267" y="5567329"/>
                <a:ext cx="2765302" cy="307777"/>
              </a:xfrm>
              <a:prstGeom prst="rect">
                <a:avLst/>
              </a:prstGeom>
              <a:noFill/>
            </p:spPr>
            <p:txBody>
              <a:bodyPr wrap="square" rtlCol="0">
                <a:spAutoFit/>
              </a:bodyPr>
              <a:lstStyle/>
              <a:p>
                <a:pPr algn="ctr"/>
                <a:r>
                  <a:rPr lang="en-US" sz="1400" dirty="0">
                    <a:latin typeface="Helvetica" panose="020B0604020202020204" pitchFamily="34" charset="0"/>
                    <a:ea typeface="Cambria Math" panose="02040503050406030204" pitchFamily="18" charset="0"/>
                    <a:cs typeface="Helvetica" panose="020B0604020202020204" pitchFamily="34" charset="0"/>
                  </a:rPr>
                  <a:t>Time</a:t>
                </a:r>
                <a:r>
                  <a:rPr lang="en-US" sz="1400" b="0" dirty="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𝑠𝑒𝑐</m:t>
                    </m:r>
                    <m:r>
                      <a:rPr lang="en-US" sz="1400" b="0" i="1"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9" name="TextBox 8">
                <a:extLst>
                  <a:ext uri="{FF2B5EF4-FFF2-40B4-BE49-F238E27FC236}">
                    <a16:creationId xmlns:a16="http://schemas.microsoft.com/office/drawing/2014/main" id="{0E63768B-6076-213A-FF32-F07EFC83D902}"/>
                  </a:ext>
                </a:extLst>
              </p:cNvPr>
              <p:cNvSpPr txBox="1">
                <a:spLocks noRot="1" noChangeAspect="1" noMove="1" noResize="1" noEditPoints="1" noAdjustHandles="1" noChangeArrowheads="1" noChangeShapeType="1" noTextEdit="1"/>
              </p:cNvSpPr>
              <p:nvPr/>
            </p:nvSpPr>
            <p:spPr>
              <a:xfrm>
                <a:off x="8002267" y="5567329"/>
                <a:ext cx="2765302" cy="307777"/>
              </a:xfrm>
              <a:prstGeom prst="rect">
                <a:avLst/>
              </a:prstGeom>
              <a:blipFill>
                <a:blip r:embed="rId8"/>
                <a:stretch>
                  <a:fillRect t="-1961" b="-19608"/>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B992957-3CF3-EDB2-A5E7-5D82F9B822CC}"/>
              </a:ext>
            </a:extLst>
          </p:cNvPr>
          <p:cNvSpPr/>
          <p:nvPr/>
        </p:nvSpPr>
        <p:spPr>
          <a:xfrm rot="5400000">
            <a:off x="9259330" y="3591280"/>
            <a:ext cx="741142" cy="39740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FD8A27AF-BDD9-C62C-B6B1-10BC1EA3C73B}"/>
              </a:ext>
            </a:extLst>
          </p:cNvPr>
          <p:cNvCxnSpPr>
            <a:cxnSpLocks/>
          </p:cNvCxnSpPr>
          <p:nvPr/>
        </p:nvCxnSpPr>
        <p:spPr>
          <a:xfrm>
            <a:off x="9245738" y="4161560"/>
            <a:ext cx="278361" cy="135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625D4D2-E817-BBC8-AF89-9DD16DCCEDF1}"/>
                  </a:ext>
                </a:extLst>
              </p:cNvPr>
              <p:cNvSpPr txBox="1"/>
              <p:nvPr/>
            </p:nvSpPr>
            <p:spPr>
              <a:xfrm>
                <a:off x="8029831" y="5255078"/>
                <a:ext cx="2765302" cy="307777"/>
              </a:xfrm>
              <a:prstGeom prst="rect">
                <a:avLst/>
              </a:prstGeom>
              <a:noFill/>
            </p:spPr>
            <p:txBody>
              <a:bodyPr wrap="square" rtlCol="0">
                <a:spAutoFit/>
              </a:bodyPr>
              <a:lstStyle/>
              <a:p>
                <a:pPr algn="ctr"/>
                <a:r>
                  <a:rPr lang="en-US" sz="1400" b="0" dirty="0">
                    <a:latin typeface="Helvetica" panose="020B0604020202020204" pitchFamily="34" charset="0"/>
                    <a:ea typeface="Cambria Math" panose="02040503050406030204" pitchFamily="18" charset="0"/>
                    <a:cs typeface="Helvetica" panose="020B0604020202020204" pitchFamily="34" charset="0"/>
                  </a:rPr>
                  <a:t>Range</a:t>
                </a:r>
                <a:r>
                  <a:rPr lang="en-US" sz="1400" b="0" dirty="0">
                    <a:ea typeface="Cambria Math" panose="02040503050406030204" pitchFamily="18"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𝑟</m:t>
                    </m:r>
                    <m:r>
                      <a:rPr lang="en-US" sz="1400" b="0" i="1"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0" name="TextBox 19">
                <a:extLst>
                  <a:ext uri="{FF2B5EF4-FFF2-40B4-BE49-F238E27FC236}">
                    <a16:creationId xmlns:a16="http://schemas.microsoft.com/office/drawing/2014/main" id="{7625D4D2-E817-BBC8-AF89-9DD16DCCEDF1}"/>
                  </a:ext>
                </a:extLst>
              </p:cNvPr>
              <p:cNvSpPr txBox="1">
                <a:spLocks noRot="1" noChangeAspect="1" noMove="1" noResize="1" noEditPoints="1" noAdjustHandles="1" noChangeArrowheads="1" noChangeShapeType="1" noTextEdit="1"/>
              </p:cNvSpPr>
              <p:nvPr/>
            </p:nvSpPr>
            <p:spPr>
              <a:xfrm>
                <a:off x="8029831" y="5255078"/>
                <a:ext cx="2765302" cy="307777"/>
              </a:xfrm>
              <a:prstGeom prst="rect">
                <a:avLst/>
              </a:prstGeom>
              <a:blipFill>
                <a:blip r:embed="rId9"/>
                <a:stretch>
                  <a:fillRect t="-3922" b="-19608"/>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CA65B96-7AE7-C1A9-7E90-DB30798684A8}"/>
              </a:ext>
            </a:extLst>
          </p:cNvPr>
          <p:cNvSpPr txBox="1"/>
          <p:nvPr/>
        </p:nvSpPr>
        <p:spPr>
          <a:xfrm>
            <a:off x="7067805" y="5764710"/>
            <a:ext cx="5124195" cy="1107996"/>
          </a:xfrm>
          <a:prstGeom prst="rect">
            <a:avLst/>
          </a:prstGeom>
          <a:noFill/>
        </p:spPr>
        <p:txBody>
          <a:bodyPr wrap="square" rtlCol="0">
            <a:spAutoFit/>
          </a:bodyPr>
          <a:lstStyle/>
          <a:p>
            <a:r>
              <a:rPr lang="en-US" sz="1200" b="0" i="0" dirty="0">
                <a:solidFill>
                  <a:srgbClr val="000000"/>
                </a:solidFill>
                <a:effectLst/>
                <a:latin typeface="CMR8"/>
              </a:rPr>
              <a:t>For more information, see: C. </a:t>
            </a:r>
            <a:r>
              <a:rPr lang="en-US" sz="1200" b="0" i="0" dirty="0" err="1">
                <a:solidFill>
                  <a:srgbClr val="000000"/>
                </a:solidFill>
                <a:effectLst/>
                <a:latin typeface="CMR8"/>
              </a:rPr>
              <a:t>Verlinden</a:t>
            </a:r>
            <a:r>
              <a:rPr lang="en-US" sz="1200" b="0" i="0" dirty="0">
                <a:solidFill>
                  <a:srgbClr val="000000"/>
                </a:solidFill>
                <a:effectLst/>
                <a:latin typeface="CMR8"/>
              </a:rPr>
              <a:t>, J. Sarkar, B. D. </a:t>
            </a:r>
            <a:r>
              <a:rPr lang="en-US" sz="1200" b="0" i="0" dirty="0" err="1">
                <a:solidFill>
                  <a:srgbClr val="000000"/>
                </a:solidFill>
                <a:effectLst/>
                <a:latin typeface="CMR8"/>
              </a:rPr>
              <a:t>Cornuelle</a:t>
            </a:r>
            <a:r>
              <a:rPr lang="en-US" sz="1200" b="0" i="0" dirty="0">
                <a:solidFill>
                  <a:srgbClr val="000000"/>
                </a:solidFill>
                <a:effectLst/>
                <a:latin typeface="CMR8"/>
              </a:rPr>
              <a:t>, and W. A. </a:t>
            </a:r>
            <a:r>
              <a:rPr lang="en-US" sz="1200" b="0" i="0" dirty="0" err="1">
                <a:solidFill>
                  <a:srgbClr val="000000"/>
                </a:solidFill>
                <a:effectLst/>
                <a:latin typeface="CMR8"/>
              </a:rPr>
              <a:t>Kuperman</a:t>
            </a:r>
            <a:r>
              <a:rPr lang="en-US" sz="1200" b="0" i="0" dirty="0">
                <a:solidFill>
                  <a:srgbClr val="000000"/>
                </a:solidFill>
                <a:effectLst/>
                <a:latin typeface="CMR8"/>
              </a:rPr>
              <a:t>, “Determination of acoustic waveguide invariant using ships as sources of opportunity in a shallow water marine environment,” The Journal of the Acoustical Society of America </a:t>
            </a:r>
            <a:r>
              <a:rPr lang="en-US" sz="1200" b="1" i="0" dirty="0">
                <a:solidFill>
                  <a:srgbClr val="000000"/>
                </a:solidFill>
                <a:effectLst/>
                <a:latin typeface="CMBX8"/>
              </a:rPr>
              <a:t>141</a:t>
            </a:r>
            <a:r>
              <a:rPr lang="en-US" sz="1200" b="0" i="0" dirty="0">
                <a:solidFill>
                  <a:srgbClr val="000000"/>
                </a:solidFill>
                <a:effectLst/>
                <a:latin typeface="CMR8"/>
              </a:rPr>
              <a:t>(2), EL102– EL107 (2017).</a:t>
            </a:r>
            <a:r>
              <a:rPr lang="en-US" sz="1200" dirty="0"/>
              <a:t> </a:t>
            </a:r>
            <a:br>
              <a:rPr lang="en-US" dirty="0"/>
            </a:br>
            <a:r>
              <a:rPr lang="en-US" dirty="0"/>
              <a:t> </a:t>
            </a:r>
          </a:p>
        </p:txBody>
      </p:sp>
    </p:spTree>
    <p:extLst>
      <p:ext uri="{BB962C8B-B14F-4D97-AF65-F5344CB8AC3E}">
        <p14:creationId xmlns:p14="http://schemas.microsoft.com/office/powerpoint/2010/main" val="120176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75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750"/>
                                        <p:tgtEl>
                                          <p:spTgt spid="29"/>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75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75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75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75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fade">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16" grpId="0" animBg="1"/>
      <p:bldP spid="17" grpId="0" animBg="1"/>
      <p:bldP spid="18" grpId="0" animBg="1"/>
      <p:bldP spid="19" grpId="0"/>
      <p:bldP spid="9" grpId="0" uiExpand="1"/>
      <p:bldP spid="5" grpId="0" animBg="1"/>
      <p:bldP spid="20"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E5F5-F768-4669-C34A-AD060C82C99B}"/>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Container Ship MSC CANCUN</a:t>
            </a:r>
          </a:p>
        </p:txBody>
      </p:sp>
      <p:sp>
        <p:nvSpPr>
          <p:cNvPr id="15" name="Content Placeholder 2">
            <a:extLst>
              <a:ext uri="{FF2B5EF4-FFF2-40B4-BE49-F238E27FC236}">
                <a16:creationId xmlns:a16="http://schemas.microsoft.com/office/drawing/2014/main" id="{32DE84A4-1B55-3477-B585-CE36C04A0948}"/>
              </a:ext>
            </a:extLst>
          </p:cNvPr>
          <p:cNvSpPr txBox="1">
            <a:spLocks/>
          </p:cNvSpPr>
          <p:nvPr/>
        </p:nvSpPr>
        <p:spPr>
          <a:xfrm>
            <a:off x="236200" y="1053183"/>
            <a:ext cx="7554861" cy="47784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2" name="Picture 11" descr="A graph of a ship&#10;&#10;Description automatically generated with medium confidence">
            <a:extLst>
              <a:ext uri="{FF2B5EF4-FFF2-40B4-BE49-F238E27FC236}">
                <a16:creationId xmlns:a16="http://schemas.microsoft.com/office/drawing/2014/main" id="{F412330F-8433-08A4-E738-433746B9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883" y="1026367"/>
            <a:ext cx="6880234" cy="5489224"/>
          </a:xfrm>
          <a:prstGeom prst="rect">
            <a:avLst/>
          </a:prstGeom>
        </p:spPr>
      </p:pic>
      <p:pic>
        <p:nvPicPr>
          <p:cNvPr id="14" name="Picture 13" descr="A close-up of a graph&#10;&#10;Description automatically generated">
            <a:extLst>
              <a:ext uri="{FF2B5EF4-FFF2-40B4-BE49-F238E27FC236}">
                <a16:creationId xmlns:a16="http://schemas.microsoft.com/office/drawing/2014/main" id="{899AA8FA-BBCF-0549-53B1-8F5C04FAFE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403" y="3143395"/>
            <a:ext cx="11621193" cy="3372196"/>
          </a:xfrm>
          <a:prstGeom prst="rect">
            <a:avLst/>
          </a:prstGeom>
        </p:spPr>
      </p:pic>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9C1C9F1C-C7F3-99A5-FD6F-75D815379019}"/>
                  </a:ext>
                </a:extLst>
              </p:cNvPr>
              <p:cNvSpPr txBox="1">
                <a:spLocks/>
              </p:cNvSpPr>
              <p:nvPr/>
            </p:nvSpPr>
            <p:spPr>
              <a:xfrm>
                <a:off x="388600" y="1205583"/>
                <a:ext cx="11567200" cy="15277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Franklin Gothic Book" panose="020B0503020102020204" pitchFamily="34" charset="0"/>
                  </a:rPr>
                  <a:t>Value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1,2</m:t>
                        </m:r>
                      </m:sub>
                    </m:sSub>
                  </m:oMath>
                </a14:m>
                <a:r>
                  <a:rPr lang="en-US" dirty="0">
                    <a:latin typeface="Franklin Gothic Book" panose="020B0503020102020204" pitchFamily="34" charset="0"/>
                  </a:rPr>
                  <a:t> is different for each array</a:t>
                </a:r>
              </a:p>
              <a:p>
                <a:r>
                  <a:rPr lang="en-US" dirty="0">
                    <a:latin typeface="Franklin Gothic Book" panose="020B0503020102020204" pitchFamily="34" charset="0"/>
                  </a:rPr>
                  <a:t>Points to heterogeneity in the deep seabed</a:t>
                </a:r>
              </a:p>
              <a:p>
                <a:endParaRPr lang="en-US" dirty="0">
                  <a:latin typeface="Franklin Gothic Book" panose="020B0503020102020204" pitchFamily="34" charset="0"/>
                </a:endParaRPr>
              </a:p>
              <a:p>
                <a:endParaRPr lang="en-US" dirty="0"/>
              </a:p>
            </p:txBody>
          </p:sp>
        </mc:Choice>
        <mc:Fallback xmlns="">
          <p:sp>
            <p:nvSpPr>
              <p:cNvPr id="16" name="Content Placeholder 2">
                <a:extLst>
                  <a:ext uri="{FF2B5EF4-FFF2-40B4-BE49-F238E27FC236}">
                    <a16:creationId xmlns:a16="http://schemas.microsoft.com/office/drawing/2014/main" id="{9C1C9F1C-C7F3-99A5-FD6F-75D815379019}"/>
                  </a:ext>
                </a:extLst>
              </p:cNvPr>
              <p:cNvSpPr txBox="1">
                <a:spLocks noRot="1" noChangeAspect="1" noMove="1" noResize="1" noEditPoints="1" noAdjustHandles="1" noChangeArrowheads="1" noChangeShapeType="1" noTextEdit="1"/>
              </p:cNvSpPr>
              <p:nvPr/>
            </p:nvSpPr>
            <p:spPr>
              <a:xfrm>
                <a:off x="388600" y="1205583"/>
                <a:ext cx="11567200" cy="1527785"/>
              </a:xfrm>
              <a:prstGeom prst="rect">
                <a:avLst/>
              </a:prstGeom>
              <a:blipFill>
                <a:blip r:embed="rId5"/>
                <a:stretch>
                  <a:fillRect l="-949" t="-7200"/>
                </a:stretch>
              </a:blipFill>
            </p:spPr>
            <p:txBody>
              <a:bodyPr/>
              <a:lstStyle/>
              <a:p>
                <a:r>
                  <a:rPr lang="en-US">
                    <a:noFill/>
                  </a:rPr>
                  <a:t> </a:t>
                </a:r>
              </a:p>
            </p:txBody>
          </p:sp>
        </mc:Fallback>
      </mc:AlternateContent>
    </p:spTree>
    <p:extLst>
      <p:ext uri="{BB962C8B-B14F-4D97-AF65-F5344CB8AC3E}">
        <p14:creationId xmlns:p14="http://schemas.microsoft.com/office/powerpoint/2010/main" val="154519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100"/>
                                  </p:stCondLst>
                                  <p:childTnLst>
                                    <p:animScale>
                                      <p:cBhvr>
                                        <p:cTn id="6" dur="250" fill="hold"/>
                                        <p:tgtEl>
                                          <p:spTgt spid="12"/>
                                        </p:tgtEl>
                                      </p:cBhvr>
                                      <p:by x="50000" y="50000"/>
                                    </p:animScale>
                                  </p:childTnLst>
                                </p:cTn>
                              </p:par>
                              <p:par>
                                <p:cTn id="7" presetID="0" presetClass="path" presetSubtype="0" accel="50000" decel="50000" fill="hold" nodeType="withEffect">
                                  <p:stCondLst>
                                    <p:cond delay="0"/>
                                  </p:stCondLst>
                                  <p:childTnLst>
                                    <p:animMotion origin="layout" path="M 0 1.48148E-6 L 0.26523 -0.3125 " pathEditMode="relative" rAng="0" ptsTypes="AA">
                                      <p:cBhvr>
                                        <p:cTn id="8" dur="750" fill="hold"/>
                                        <p:tgtEl>
                                          <p:spTgt spid="12"/>
                                        </p:tgtEl>
                                        <p:attrNameLst>
                                          <p:attrName>ppt_x</p:attrName>
                                          <p:attrName>ppt_y</p:attrName>
                                        </p:attrNameLst>
                                      </p:cBhvr>
                                      <p:rCtr x="13255" y="-15625"/>
                                    </p:animMotion>
                                  </p:childTnLst>
                                </p:cTn>
                              </p:par>
                              <p:par>
                                <p:cTn id="9" presetID="10" presetClass="entr" presetSubtype="0" fill="hold" nodeType="with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F39757E-3B68-4E3D-EF79-C526A7C9729D}"/>
                  </a:ext>
                </a:extLst>
              </p:cNvPr>
              <p:cNvSpPr>
                <a:spLocks noGrp="1"/>
              </p:cNvSpPr>
              <p:nvPr>
                <p:ph type="title"/>
              </p:nvPr>
            </p:nvSpPr>
            <p:spPr/>
            <p:txBody>
              <a:bodyPr/>
              <a:lstStyle/>
              <a:p>
                <a14:m>
                  <m:oMath xmlns:m="http://schemas.openxmlformats.org/officeDocument/2006/math">
                    <m:sSub>
                      <m:sSubPr>
                        <m:ctrlPr>
                          <a:rPr lang="en-US" b="1" i="1" smtClean="0">
                            <a:solidFill>
                              <a:srgbClr val="2380A7"/>
                            </a:solidFill>
                            <a:latin typeface="Cambria Math" panose="02040503050406030204" pitchFamily="18" charset="0"/>
                          </a:rPr>
                        </m:ctrlPr>
                      </m:sSubPr>
                      <m:e>
                        <m:r>
                          <a:rPr lang="en-US" b="1" i="1" smtClean="0">
                            <a:solidFill>
                              <a:srgbClr val="2380A7"/>
                            </a:solidFill>
                            <a:latin typeface="Cambria Math" panose="02040503050406030204" pitchFamily="18" charset="0"/>
                          </a:rPr>
                          <m:t>𝒇</m:t>
                        </m:r>
                      </m:e>
                      <m:sub>
                        <m:r>
                          <a:rPr lang="en-US" b="1" i="1" smtClean="0">
                            <a:solidFill>
                              <a:srgbClr val="2380A7"/>
                            </a:solidFill>
                            <a:latin typeface="Cambria Math" panose="02040503050406030204" pitchFamily="18" charset="0"/>
                          </a:rPr>
                          <m:t>𝟏</m:t>
                        </m:r>
                        <m:r>
                          <a:rPr lang="en-US" b="1" i="1" smtClean="0">
                            <a:solidFill>
                              <a:srgbClr val="2380A7"/>
                            </a:solidFill>
                            <a:latin typeface="Cambria Math" panose="02040503050406030204" pitchFamily="18" charset="0"/>
                          </a:rPr>
                          <m:t>,</m:t>
                        </m:r>
                        <m:r>
                          <a:rPr lang="en-US" b="1" i="1" smtClean="0">
                            <a:solidFill>
                              <a:srgbClr val="2380A7"/>
                            </a:solidFill>
                            <a:latin typeface="Cambria Math" panose="02040503050406030204" pitchFamily="18" charset="0"/>
                          </a:rPr>
                          <m:t>𝟐</m:t>
                        </m:r>
                      </m:sub>
                    </m:sSub>
                  </m:oMath>
                </a14:m>
                <a:r>
                  <a:rPr lang="en-US" b="1" dirty="0">
                    <a:solidFill>
                      <a:srgbClr val="2380A7"/>
                    </a:solidFill>
                    <a:latin typeface="Franklin Gothic Book" panose="020B0503020102020204" pitchFamily="34" charset="0"/>
                  </a:rPr>
                  <a:t> values for each ship</a:t>
                </a:r>
              </a:p>
            </p:txBody>
          </p:sp>
        </mc:Choice>
        <mc:Fallback xmlns="">
          <p:sp>
            <p:nvSpPr>
              <p:cNvPr id="2" name="Title 1">
                <a:extLst>
                  <a:ext uri="{FF2B5EF4-FFF2-40B4-BE49-F238E27FC236}">
                    <a16:creationId xmlns:a16="http://schemas.microsoft.com/office/drawing/2014/main" id="{3F39757E-3B68-4E3D-EF79-C526A7C9729D}"/>
                  </a:ext>
                </a:extLst>
              </p:cNvPr>
              <p:cNvSpPr>
                <a:spLocks noGrp="1" noRot="1" noChangeAspect="1" noMove="1" noResize="1" noEditPoints="1" noAdjustHandles="1" noChangeArrowheads="1" noChangeShapeType="1" noTextEdit="1"/>
              </p:cNvSpPr>
              <p:nvPr>
                <p:ph type="title"/>
              </p:nvPr>
            </p:nvSpPr>
            <p:spPr>
              <a:blipFill>
                <a:blip r:embed="rId3"/>
                <a:stretch>
                  <a:fillRect t="-31183" b="-3871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80B6463-8610-492B-79E0-B50CC596E0C2}"/>
              </a:ext>
            </a:extLst>
          </p:cNvPr>
          <p:cNvSpPr>
            <a:spLocks noGrp="1"/>
          </p:cNvSpPr>
          <p:nvPr>
            <p:ph sz="half" idx="2"/>
          </p:nvPr>
        </p:nvSpPr>
        <p:spPr>
          <a:xfrm>
            <a:off x="236201" y="1053182"/>
            <a:ext cx="3672859" cy="5256178"/>
          </a:xfrm>
        </p:spPr>
        <p:txBody>
          <a:bodyPr>
            <a:normAutofit/>
          </a:bodyPr>
          <a:lstStyle/>
          <a:p>
            <a:r>
              <a:rPr lang="en-US" dirty="0">
                <a:latin typeface="Franklin Gothic Book" panose="020B0503020102020204" pitchFamily="34" charset="0"/>
              </a:rPr>
              <a:t>Three distinct clusters in the singular points based on ship track</a:t>
            </a:r>
          </a:p>
          <a:p>
            <a:r>
              <a:rPr lang="en-US" dirty="0">
                <a:latin typeface="Franklin Gothic Book" panose="020B0503020102020204" pitchFamily="34" charset="0"/>
              </a:rPr>
              <a:t>Three groupings for ships in the southern lane associated with the three acoustic arrays</a:t>
            </a:r>
          </a:p>
        </p:txBody>
      </p:sp>
      <p:sp>
        <p:nvSpPr>
          <p:cNvPr id="4" name="Rectangle 3">
            <a:extLst>
              <a:ext uri="{FF2B5EF4-FFF2-40B4-BE49-F238E27FC236}">
                <a16:creationId xmlns:a16="http://schemas.microsoft.com/office/drawing/2014/main" id="{63C6A205-294D-13CD-7406-7B9E7691B754}"/>
              </a:ext>
            </a:extLst>
          </p:cNvPr>
          <p:cNvSpPr/>
          <p:nvPr/>
        </p:nvSpPr>
        <p:spPr>
          <a:xfrm>
            <a:off x="6400800" y="874888"/>
            <a:ext cx="4480560" cy="3699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graph with blue dots and red dots&#10;&#10;Description automatically generated">
            <a:extLst>
              <a:ext uri="{FF2B5EF4-FFF2-40B4-BE49-F238E27FC236}">
                <a16:creationId xmlns:a16="http://schemas.microsoft.com/office/drawing/2014/main" id="{B3261B18-D0F5-2D40-77B7-0F4BC871A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416" y="947150"/>
            <a:ext cx="8381094" cy="4963700"/>
          </a:xfrm>
          <a:prstGeom prst="rect">
            <a:avLst/>
          </a:prstGeom>
        </p:spPr>
      </p:pic>
      <p:sp>
        <p:nvSpPr>
          <p:cNvPr id="5" name="Left Brace 4">
            <a:extLst>
              <a:ext uri="{FF2B5EF4-FFF2-40B4-BE49-F238E27FC236}">
                <a16:creationId xmlns:a16="http://schemas.microsoft.com/office/drawing/2014/main" id="{3D47DC5F-FB13-87F1-4CB0-5A8FB4FD04C7}"/>
              </a:ext>
            </a:extLst>
          </p:cNvPr>
          <p:cNvSpPr/>
          <p:nvPr/>
        </p:nvSpPr>
        <p:spPr>
          <a:xfrm rot="16200000">
            <a:off x="6558512" y="1621073"/>
            <a:ext cx="282102" cy="440249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4199E109-8C4E-1AF2-32A1-0E76129DF1D3}"/>
              </a:ext>
            </a:extLst>
          </p:cNvPr>
          <p:cNvSpPr/>
          <p:nvPr/>
        </p:nvSpPr>
        <p:spPr>
          <a:xfrm rot="16200000">
            <a:off x="9328826" y="1150962"/>
            <a:ext cx="282102" cy="1838527"/>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F987E2D8-FF22-BDD3-C72B-884F9D95BC9A}"/>
              </a:ext>
            </a:extLst>
          </p:cNvPr>
          <p:cNvSpPr/>
          <p:nvPr/>
        </p:nvSpPr>
        <p:spPr>
          <a:xfrm rot="5400000">
            <a:off x="10734472" y="2537478"/>
            <a:ext cx="282102" cy="73930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D70D03B-949D-2CBD-8BE4-3AE3D50BD475}"/>
              </a:ext>
            </a:extLst>
          </p:cNvPr>
          <p:cNvSpPr txBox="1"/>
          <p:nvPr/>
        </p:nvSpPr>
        <p:spPr>
          <a:xfrm>
            <a:off x="8608979" y="2163018"/>
            <a:ext cx="1721796" cy="276999"/>
          </a:xfrm>
          <a:prstGeom prst="rect">
            <a:avLst/>
          </a:prstGeom>
          <a:noFill/>
        </p:spPr>
        <p:txBody>
          <a:bodyPr wrap="square" rtlCol="0">
            <a:spAutoFit/>
          </a:bodyPr>
          <a:lstStyle/>
          <a:p>
            <a:pPr algn="ctr"/>
            <a:r>
              <a:rPr lang="en-US" sz="1200" dirty="0">
                <a:latin typeface="Helvetica" panose="020B0604020202020204" pitchFamily="34" charset="0"/>
                <a:cs typeface="Helvetica" panose="020B0604020202020204" pitchFamily="34" charset="0"/>
              </a:rPr>
              <a:t>Northern Tracks</a:t>
            </a:r>
          </a:p>
        </p:txBody>
      </p:sp>
      <p:sp>
        <p:nvSpPr>
          <p:cNvPr id="9" name="TextBox 8">
            <a:extLst>
              <a:ext uri="{FF2B5EF4-FFF2-40B4-BE49-F238E27FC236}">
                <a16:creationId xmlns:a16="http://schemas.microsoft.com/office/drawing/2014/main" id="{8F72D355-02CD-4438-6C3B-D1F767C9A8A4}"/>
              </a:ext>
            </a:extLst>
          </p:cNvPr>
          <p:cNvSpPr txBox="1"/>
          <p:nvPr/>
        </p:nvSpPr>
        <p:spPr>
          <a:xfrm>
            <a:off x="5838665" y="3920000"/>
            <a:ext cx="1721796" cy="276999"/>
          </a:xfrm>
          <a:prstGeom prst="rect">
            <a:avLst/>
          </a:prstGeom>
          <a:noFill/>
        </p:spPr>
        <p:txBody>
          <a:bodyPr wrap="square" rtlCol="0">
            <a:spAutoFit/>
          </a:bodyPr>
          <a:lstStyle/>
          <a:p>
            <a:pPr algn="ctr"/>
            <a:r>
              <a:rPr lang="en-US" sz="1200" dirty="0">
                <a:latin typeface="Helvetica" panose="020B0604020202020204" pitchFamily="34" charset="0"/>
                <a:cs typeface="Helvetica" panose="020B0604020202020204" pitchFamily="34" charset="0"/>
              </a:rPr>
              <a:t>Southern Tracks</a:t>
            </a:r>
          </a:p>
        </p:txBody>
      </p:sp>
      <p:sp>
        <p:nvSpPr>
          <p:cNvPr id="11" name="TextBox 10">
            <a:extLst>
              <a:ext uri="{FF2B5EF4-FFF2-40B4-BE49-F238E27FC236}">
                <a16:creationId xmlns:a16="http://schemas.microsoft.com/office/drawing/2014/main" id="{B2824E87-C188-E9BF-3DB3-B5F91CE02B26}"/>
              </a:ext>
            </a:extLst>
          </p:cNvPr>
          <p:cNvSpPr txBox="1"/>
          <p:nvPr/>
        </p:nvSpPr>
        <p:spPr>
          <a:xfrm>
            <a:off x="10014625" y="2537886"/>
            <a:ext cx="1721796" cy="276999"/>
          </a:xfrm>
          <a:prstGeom prst="rect">
            <a:avLst/>
          </a:prstGeom>
          <a:noFill/>
        </p:spPr>
        <p:txBody>
          <a:bodyPr wrap="square" rtlCol="0">
            <a:spAutoFit/>
          </a:bodyPr>
          <a:lstStyle/>
          <a:p>
            <a:pPr algn="ctr"/>
            <a:r>
              <a:rPr lang="en-US" sz="1200" dirty="0">
                <a:latin typeface="Helvetica" panose="020B0604020202020204" pitchFamily="34" charset="0"/>
                <a:cs typeface="Helvetica" panose="020B0604020202020204" pitchFamily="34" charset="0"/>
              </a:rPr>
              <a:t>Other Tracks</a:t>
            </a:r>
          </a:p>
        </p:txBody>
      </p:sp>
      <p:sp>
        <p:nvSpPr>
          <p:cNvPr id="12" name="Oval 11">
            <a:extLst>
              <a:ext uri="{FF2B5EF4-FFF2-40B4-BE49-F238E27FC236}">
                <a16:creationId xmlns:a16="http://schemas.microsoft.com/office/drawing/2014/main" id="{E409794F-5DE9-1D7A-F00C-76059C0CC2D1}"/>
              </a:ext>
            </a:extLst>
          </p:cNvPr>
          <p:cNvSpPr/>
          <p:nvPr/>
        </p:nvSpPr>
        <p:spPr>
          <a:xfrm>
            <a:off x="4403122" y="2093283"/>
            <a:ext cx="941481" cy="50968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8E388C0-CE3A-E3AB-647F-7DA3243D5846}"/>
              </a:ext>
            </a:extLst>
          </p:cNvPr>
          <p:cNvSpPr/>
          <p:nvPr/>
        </p:nvSpPr>
        <p:spPr>
          <a:xfrm rot="20516293">
            <a:off x="4356759" y="3348964"/>
            <a:ext cx="812543" cy="3723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CF6F600-77B7-F590-B07A-0E1FD3B5FC5E}"/>
              </a:ext>
            </a:extLst>
          </p:cNvPr>
          <p:cNvSpPr/>
          <p:nvPr/>
        </p:nvSpPr>
        <p:spPr>
          <a:xfrm rot="968395">
            <a:off x="4337648" y="2880596"/>
            <a:ext cx="919728" cy="47310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8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75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5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750"/>
                                        <p:tgtEl>
                                          <p:spTgt spid="12"/>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750"/>
                                        <p:tgtEl>
                                          <p:spTgt spid="14"/>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p:bldP spid="9" grpId="0"/>
      <p:bldP spid="11" grpId="0"/>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502D8B-C7BF-E538-1364-FAA4C8B8E514}"/>
              </a:ext>
            </a:extLst>
          </p:cNvPr>
          <p:cNvSpPr txBox="1"/>
          <p:nvPr/>
        </p:nvSpPr>
        <p:spPr>
          <a:xfrm>
            <a:off x="1408561" y="1306716"/>
            <a:ext cx="2835442" cy="1200329"/>
          </a:xfrm>
          <a:prstGeom prst="rect">
            <a:avLst/>
          </a:prstGeom>
          <a:solidFill>
            <a:srgbClr val="B6CFE7"/>
          </a:solidFill>
        </p:spPr>
        <p:txBody>
          <a:bodyPr wrap="square" rtlCol="0">
            <a:spAutoFit/>
          </a:bodyPr>
          <a:lstStyle/>
          <a:p>
            <a:pPr algn="ctr"/>
            <a:r>
              <a:rPr lang="en-US" dirty="0"/>
              <a:t>Prior Model of Seabed :</a:t>
            </a:r>
          </a:p>
          <a:p>
            <a:pPr marL="285750" indent="-285750" algn="ctr">
              <a:buFontTx/>
              <a:buChar char="-"/>
            </a:pPr>
            <a:r>
              <a:rPr lang="en-US" dirty="0"/>
              <a:t>Sediment layers </a:t>
            </a:r>
          </a:p>
          <a:p>
            <a:pPr marL="285750" indent="-285750" algn="ctr">
              <a:buFontTx/>
              <a:buChar char="-"/>
            </a:pPr>
            <a:r>
              <a:rPr lang="en-US" dirty="0"/>
              <a:t>Water column data</a:t>
            </a:r>
          </a:p>
          <a:p>
            <a:pPr marL="285750" indent="-285750" algn="ctr">
              <a:buFontTx/>
              <a:buChar char="-"/>
            </a:pPr>
            <a:r>
              <a:rPr lang="en-US" dirty="0"/>
              <a:t>Ship track</a:t>
            </a:r>
          </a:p>
        </p:txBody>
      </p:sp>
      <p:sp>
        <p:nvSpPr>
          <p:cNvPr id="6" name="TextBox 5">
            <a:extLst>
              <a:ext uri="{FF2B5EF4-FFF2-40B4-BE49-F238E27FC236}">
                <a16:creationId xmlns:a16="http://schemas.microsoft.com/office/drawing/2014/main" id="{47630FD6-C3C3-C476-B3C3-331A956A4762}"/>
              </a:ext>
            </a:extLst>
          </p:cNvPr>
          <p:cNvSpPr txBox="1"/>
          <p:nvPr/>
        </p:nvSpPr>
        <p:spPr>
          <a:xfrm>
            <a:off x="2473380" y="5863267"/>
            <a:ext cx="7235407" cy="923330"/>
          </a:xfrm>
          <a:prstGeom prst="rect">
            <a:avLst/>
          </a:prstGeom>
          <a:noFill/>
        </p:spPr>
        <p:txBody>
          <a:bodyPr wrap="square" rtlCol="0">
            <a:spAutoFit/>
          </a:bodyPr>
          <a:lstStyle/>
          <a:p>
            <a:pPr algn="ctr"/>
            <a:r>
              <a:rPr lang="en-US" b="1" dirty="0"/>
              <a:t>Output:</a:t>
            </a:r>
          </a:p>
          <a:p>
            <a:pPr algn="ctr"/>
            <a:r>
              <a:rPr lang="en-US" dirty="0"/>
              <a:t>Modeled spectrogram with parameters that provided lowest cost function</a:t>
            </a:r>
          </a:p>
          <a:p>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0A7C55-F0A1-B4E9-3B83-E2DF5DF95FDC}"/>
                  </a:ext>
                </a:extLst>
              </p:cNvPr>
              <p:cNvSpPr txBox="1"/>
              <p:nvPr/>
            </p:nvSpPr>
            <p:spPr>
              <a:xfrm>
                <a:off x="9071647" y="1329948"/>
                <a:ext cx="2835442" cy="1200329"/>
              </a:xfrm>
              <a:prstGeom prst="rect">
                <a:avLst/>
              </a:prstGeom>
              <a:solidFill>
                <a:srgbClr val="B6CFE7"/>
              </a:solidFill>
            </p:spPr>
            <p:txBody>
              <a:bodyPr wrap="square" rtlCol="0">
                <a:spAutoFit/>
              </a:bodyPr>
              <a:lstStyle/>
              <a:p>
                <a:pPr algn="ctr"/>
                <a:r>
                  <a:rPr lang="en-US" dirty="0"/>
                  <a:t>Comparison of the frequencies for simulated </a:t>
                </a:r>
                <a14:m>
                  <m:oMath xmlns:m="http://schemas.openxmlformats.org/officeDocument/2006/math">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 </m:t>
                    </m:r>
                  </m:oMath>
                </a14:m>
                <a:r>
                  <a:rPr lang="en-US" dirty="0"/>
                  <a:t>to the measured values via cost function</a:t>
                </a:r>
              </a:p>
            </p:txBody>
          </p:sp>
        </mc:Choice>
        <mc:Fallback xmlns="">
          <p:sp>
            <p:nvSpPr>
              <p:cNvPr id="8" name="TextBox 7">
                <a:extLst>
                  <a:ext uri="{FF2B5EF4-FFF2-40B4-BE49-F238E27FC236}">
                    <a16:creationId xmlns:a16="http://schemas.microsoft.com/office/drawing/2014/main" id="{A70A7C55-F0A1-B4E9-3B83-E2DF5DF95FDC}"/>
                  </a:ext>
                </a:extLst>
              </p:cNvPr>
              <p:cNvSpPr txBox="1">
                <a:spLocks noRot="1" noChangeAspect="1" noMove="1" noResize="1" noEditPoints="1" noAdjustHandles="1" noChangeArrowheads="1" noChangeShapeType="1" noTextEdit="1"/>
              </p:cNvSpPr>
              <p:nvPr/>
            </p:nvSpPr>
            <p:spPr>
              <a:xfrm>
                <a:off x="9071647" y="1329948"/>
                <a:ext cx="2835442" cy="1200329"/>
              </a:xfrm>
              <a:prstGeom prst="rect">
                <a:avLst/>
              </a:prstGeom>
              <a:blipFill>
                <a:blip r:embed="rId3"/>
                <a:stretch>
                  <a:fillRect t="-2538" b="-7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67AF0EE-3FDA-2B64-97A8-9A44EB7D8581}"/>
                  </a:ext>
                </a:extLst>
              </p:cNvPr>
              <p:cNvSpPr txBox="1"/>
              <p:nvPr/>
            </p:nvSpPr>
            <p:spPr>
              <a:xfrm>
                <a:off x="5803628" y="1445215"/>
                <a:ext cx="2593275" cy="923330"/>
              </a:xfrm>
              <a:prstGeom prst="rect">
                <a:avLst/>
              </a:prstGeom>
              <a:solidFill>
                <a:srgbClr val="B6CFE7"/>
              </a:solidFill>
            </p:spPr>
            <p:txBody>
              <a:bodyPr wrap="square" rtlCol="0">
                <a:spAutoFit/>
              </a:bodyPr>
              <a:lstStyle/>
              <a:p>
                <a:pPr algn="ctr"/>
                <a:r>
                  <a:rPr lang="en-US" dirty="0"/>
                  <a:t>Simulated Spectrogram using ORCA with labeled </a:t>
                </a:r>
              </a:p>
              <a:p>
                <a:pPr algn="ctr"/>
                <a14:m>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oMath>
                </a14:m>
                <a:r>
                  <a:rPr lang="en-US" dirty="0"/>
                  <a:t>points</a:t>
                </a:r>
              </a:p>
            </p:txBody>
          </p:sp>
        </mc:Choice>
        <mc:Fallback xmlns="">
          <p:sp>
            <p:nvSpPr>
              <p:cNvPr id="9" name="TextBox 8">
                <a:extLst>
                  <a:ext uri="{FF2B5EF4-FFF2-40B4-BE49-F238E27FC236}">
                    <a16:creationId xmlns:a16="http://schemas.microsoft.com/office/drawing/2014/main" id="{467AF0EE-3FDA-2B64-97A8-9A44EB7D8581}"/>
                  </a:ext>
                </a:extLst>
              </p:cNvPr>
              <p:cNvSpPr txBox="1">
                <a:spLocks noRot="1" noChangeAspect="1" noMove="1" noResize="1" noEditPoints="1" noAdjustHandles="1" noChangeArrowheads="1" noChangeShapeType="1" noTextEdit="1"/>
              </p:cNvSpPr>
              <p:nvPr/>
            </p:nvSpPr>
            <p:spPr>
              <a:xfrm>
                <a:off x="5803628" y="1445215"/>
                <a:ext cx="2593275" cy="923330"/>
              </a:xfrm>
              <a:prstGeom prst="rect">
                <a:avLst/>
              </a:prstGeom>
              <a:blipFill>
                <a:blip r:embed="rId4"/>
                <a:stretch>
                  <a:fillRect t="-3289" r="-1176" b="-9211"/>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853C23FD-FB4E-2203-0B17-E4EC64F30223}"/>
              </a:ext>
            </a:extLst>
          </p:cNvPr>
          <p:cNvSpPr txBox="1">
            <a:spLocks/>
          </p:cNvSpPr>
          <p:nvPr/>
        </p:nvSpPr>
        <p:spPr>
          <a:xfrm>
            <a:off x="388599" y="440224"/>
            <a:ext cx="11728821" cy="5642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b="1" dirty="0">
                <a:solidFill>
                  <a:srgbClr val="2380A7"/>
                </a:solidFill>
                <a:latin typeface="Franklin Gothic Book" panose="020B0503020102020204" pitchFamily="34" charset="0"/>
              </a:rPr>
              <a:t>Maximum entropy inversion</a:t>
            </a:r>
          </a:p>
        </p:txBody>
      </p:sp>
      <p:graphicFrame>
        <p:nvGraphicFramePr>
          <p:cNvPr id="13" name="Table 12">
            <a:extLst>
              <a:ext uri="{FF2B5EF4-FFF2-40B4-BE49-F238E27FC236}">
                <a16:creationId xmlns:a16="http://schemas.microsoft.com/office/drawing/2014/main" id="{86CCA763-366F-22D2-A974-EA41011908CA}"/>
              </a:ext>
            </a:extLst>
          </p:cNvPr>
          <p:cNvGraphicFramePr>
            <a:graphicFrameLocks noGrp="1"/>
          </p:cNvGraphicFramePr>
          <p:nvPr>
            <p:extLst>
              <p:ext uri="{D42A27DB-BD31-4B8C-83A1-F6EECF244321}">
                <p14:modId xmlns:p14="http://schemas.microsoft.com/office/powerpoint/2010/main" val="4285818579"/>
              </p:ext>
            </p:extLst>
          </p:nvPr>
        </p:nvGraphicFramePr>
        <p:xfrm>
          <a:off x="196575" y="2881625"/>
          <a:ext cx="5259419" cy="2434142"/>
        </p:xfrm>
        <a:graphic>
          <a:graphicData uri="http://schemas.openxmlformats.org/drawingml/2006/table">
            <a:tbl>
              <a:tblPr firstRow="1" bandRow="1">
                <a:tableStyleId>{7DF18680-E054-41AD-8BC1-D1AEF772440D}</a:tableStyleId>
              </a:tblPr>
              <a:tblGrid>
                <a:gridCol w="765894">
                  <a:extLst>
                    <a:ext uri="{9D8B030D-6E8A-4147-A177-3AD203B41FA5}">
                      <a16:colId xmlns:a16="http://schemas.microsoft.com/office/drawing/2014/main" val="2405359356"/>
                    </a:ext>
                  </a:extLst>
                </a:gridCol>
                <a:gridCol w="778662">
                  <a:extLst>
                    <a:ext uri="{9D8B030D-6E8A-4147-A177-3AD203B41FA5}">
                      <a16:colId xmlns:a16="http://schemas.microsoft.com/office/drawing/2014/main" val="1834420094"/>
                    </a:ext>
                  </a:extLst>
                </a:gridCol>
                <a:gridCol w="965216">
                  <a:extLst>
                    <a:ext uri="{9D8B030D-6E8A-4147-A177-3AD203B41FA5}">
                      <a16:colId xmlns:a16="http://schemas.microsoft.com/office/drawing/2014/main" val="457019644"/>
                    </a:ext>
                  </a:extLst>
                </a:gridCol>
                <a:gridCol w="1078770">
                  <a:extLst>
                    <a:ext uri="{9D8B030D-6E8A-4147-A177-3AD203B41FA5}">
                      <a16:colId xmlns:a16="http://schemas.microsoft.com/office/drawing/2014/main" val="928659454"/>
                    </a:ext>
                  </a:extLst>
                </a:gridCol>
                <a:gridCol w="648885">
                  <a:extLst>
                    <a:ext uri="{9D8B030D-6E8A-4147-A177-3AD203B41FA5}">
                      <a16:colId xmlns:a16="http://schemas.microsoft.com/office/drawing/2014/main" val="2793322762"/>
                    </a:ext>
                  </a:extLst>
                </a:gridCol>
                <a:gridCol w="1021992">
                  <a:extLst>
                    <a:ext uri="{9D8B030D-6E8A-4147-A177-3AD203B41FA5}">
                      <a16:colId xmlns:a16="http://schemas.microsoft.com/office/drawing/2014/main" val="3943852857"/>
                    </a:ext>
                  </a:extLst>
                </a:gridCol>
              </a:tblGrid>
              <a:tr h="521947">
                <a:tc>
                  <a:txBody>
                    <a:bodyPr/>
                    <a:lstStyle/>
                    <a:p>
                      <a:pPr algn="ctr" fontAlgn="ct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2380A7"/>
                    </a:solidFill>
                  </a:tcPr>
                </a:tc>
                <a:tc>
                  <a:txBody>
                    <a:bodyPr/>
                    <a:lstStyle/>
                    <a:p>
                      <a:pPr algn="ctr" fontAlgn="ctr"/>
                      <a:r>
                        <a:rPr lang="en-US" sz="1200" u="none" strike="noStrike" dirty="0">
                          <a:effectLst/>
                        </a:rPr>
                        <a:t>Thickness (m)</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2380A7"/>
                    </a:solidFill>
                  </a:tcPr>
                </a:tc>
                <a:tc>
                  <a:txBody>
                    <a:bodyPr/>
                    <a:lstStyle/>
                    <a:p>
                      <a:pPr algn="ctr" fontAlgn="ctr"/>
                      <a:r>
                        <a:rPr lang="en-US" sz="1200" u="none" strike="noStrike" dirty="0">
                          <a:effectLst/>
                        </a:rPr>
                        <a:t>Sound Speed (top) (m/s)</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2380A7"/>
                    </a:solidFill>
                  </a:tcPr>
                </a:tc>
                <a:tc>
                  <a:txBody>
                    <a:bodyPr/>
                    <a:lstStyle/>
                    <a:p>
                      <a:pPr algn="ctr" fontAlgn="ctr"/>
                      <a:r>
                        <a:rPr lang="en-US" sz="1200" u="none" strike="noStrike" dirty="0">
                          <a:effectLst/>
                        </a:rPr>
                        <a:t>Sound Speed (bottom) (m/s)</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2380A7"/>
                    </a:solidFill>
                  </a:tcPr>
                </a:tc>
                <a:tc>
                  <a:txBody>
                    <a:bodyPr/>
                    <a:lstStyle/>
                    <a:p>
                      <a:pPr algn="ctr" fontAlgn="ctr"/>
                      <a:r>
                        <a:rPr lang="en-US" sz="1200" u="none" strike="noStrike" dirty="0">
                          <a:effectLst/>
                        </a:rPr>
                        <a:t>Density (km/m</a:t>
                      </a:r>
                      <a:r>
                        <a:rPr lang="en-US" sz="1200" u="none" strike="noStrike" baseline="30000" dirty="0">
                          <a:effectLst/>
                        </a:rPr>
                        <a:t>3</a:t>
                      </a: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2380A7"/>
                    </a:solidFill>
                  </a:tcPr>
                </a:tc>
                <a:tc>
                  <a:txBody>
                    <a:bodyPr/>
                    <a:lstStyle/>
                    <a:p>
                      <a:pPr algn="ctr" fontAlgn="ctr"/>
                      <a:r>
                        <a:rPr lang="en-US" sz="1200" u="none" strike="noStrike" dirty="0">
                          <a:effectLst/>
                        </a:rPr>
                        <a:t>Attenuation [dB/(m/kHz)]</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2380A7"/>
                    </a:solidFill>
                  </a:tcPr>
                </a:tc>
                <a:extLst>
                  <a:ext uri="{0D108BD9-81ED-4DB2-BD59-A6C34878D82A}">
                    <a16:rowId xmlns:a16="http://schemas.microsoft.com/office/drawing/2014/main" val="3730619041"/>
                  </a:ext>
                </a:extLst>
              </a:tr>
              <a:tr h="180604">
                <a:tc>
                  <a:txBody>
                    <a:bodyPr/>
                    <a:lstStyle/>
                    <a:p>
                      <a:pPr algn="ctr" fontAlgn="ctr"/>
                      <a:r>
                        <a:rPr lang="en-US" sz="1200" u="none" strike="noStrike" dirty="0">
                          <a:effectLst/>
                        </a:rPr>
                        <a:t>Mud</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9.2</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1445</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1446</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1.62</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0.04</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extLst>
                  <a:ext uri="{0D108BD9-81ED-4DB2-BD59-A6C34878D82A}">
                    <a16:rowId xmlns:a16="http://schemas.microsoft.com/office/drawing/2014/main" val="804138159"/>
                  </a:ext>
                </a:extLst>
              </a:tr>
              <a:tr h="330247">
                <a:tc>
                  <a:txBody>
                    <a:bodyPr/>
                    <a:lstStyle/>
                    <a:p>
                      <a:pPr algn="ctr" fontAlgn="ctr"/>
                      <a:r>
                        <a:rPr lang="en-US" sz="1200" u="none" strike="noStrike" dirty="0">
                          <a:effectLst/>
                        </a:rPr>
                        <a:t>Transition</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1446</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1750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1.80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0.15</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extLst>
                  <a:ext uri="{0D108BD9-81ED-4DB2-BD59-A6C34878D82A}">
                    <a16:rowId xmlns:a16="http://schemas.microsoft.com/office/drawing/2014/main" val="2082997284"/>
                  </a:ext>
                </a:extLst>
              </a:tr>
              <a:tr h="180604">
                <a:tc>
                  <a:txBody>
                    <a:bodyPr/>
                    <a:lstStyle/>
                    <a:p>
                      <a:pPr algn="ctr" fontAlgn="ctr"/>
                      <a:r>
                        <a:rPr lang="en-US" sz="1200" u="none" strike="noStrike" dirty="0">
                          <a:effectLst/>
                        </a:rPr>
                        <a:t>Sand</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7.5</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1750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1750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1.83</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0.15</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extLst>
                  <a:ext uri="{0D108BD9-81ED-4DB2-BD59-A6C34878D82A}">
                    <a16:rowId xmlns:a16="http://schemas.microsoft.com/office/drawing/2014/main" val="1568815667"/>
                  </a:ext>
                </a:extLst>
              </a:tr>
              <a:tr h="330247">
                <a:tc>
                  <a:txBody>
                    <a:bodyPr/>
                    <a:lstStyle/>
                    <a:p>
                      <a:pPr algn="ctr" fontAlgn="ctr"/>
                      <a:r>
                        <a:rPr lang="en-US" sz="1200" u="none" strike="noStrike" dirty="0">
                          <a:effectLst/>
                        </a:rPr>
                        <a:t>DL1</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[50, 300]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[1700, 1810]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DL1_SS</a:t>
                      </a:r>
                      <a:r>
                        <a:rPr lang="en-US" sz="1200" u="none" strike="noStrike" baseline="-25000" dirty="0">
                          <a:effectLst/>
                        </a:rPr>
                        <a:t>top</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2.00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0.15</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extLst>
                  <a:ext uri="{0D108BD9-81ED-4DB2-BD59-A6C34878D82A}">
                    <a16:rowId xmlns:a16="http://schemas.microsoft.com/office/drawing/2014/main" val="2833096945"/>
                  </a:ext>
                </a:extLst>
              </a:tr>
              <a:tr h="330247">
                <a:tc>
                  <a:txBody>
                    <a:bodyPr/>
                    <a:lstStyle/>
                    <a:p>
                      <a:pPr algn="ctr" fontAlgn="ctr"/>
                      <a:r>
                        <a:rPr lang="en-US" sz="1200" u="none" strike="noStrike" dirty="0">
                          <a:effectLst/>
                        </a:rPr>
                        <a:t>DL2</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[50, 300]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[1815, 2050]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DL2_SS</a:t>
                      </a:r>
                      <a:r>
                        <a:rPr lang="en-US" sz="1200" u="none" strike="noStrike" baseline="-25000" dirty="0">
                          <a:effectLst/>
                        </a:rPr>
                        <a:t>top</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2.20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0.15</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extLst>
                  <a:ext uri="{0D108BD9-81ED-4DB2-BD59-A6C34878D82A}">
                    <a16:rowId xmlns:a16="http://schemas.microsoft.com/office/drawing/2014/main" val="1674310776"/>
                  </a:ext>
                </a:extLst>
              </a:tr>
              <a:tr h="180604">
                <a:tc>
                  <a:txBody>
                    <a:bodyPr/>
                    <a:lstStyle/>
                    <a:p>
                      <a:pPr algn="ctr" fontAlgn="ctr"/>
                      <a:r>
                        <a:rPr lang="en-US" sz="1200" u="none" strike="noStrike" dirty="0">
                          <a:effectLst/>
                        </a:rPr>
                        <a:t>DL3</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100.0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2100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2100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2.20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tc>
                  <a:txBody>
                    <a:bodyPr/>
                    <a:lstStyle/>
                    <a:p>
                      <a:pPr algn="ctr" fontAlgn="ctr"/>
                      <a:r>
                        <a:rPr lang="en-US" sz="1200" u="none" strike="noStrike" dirty="0">
                          <a:effectLst/>
                        </a:rPr>
                        <a:t>0.15</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E2ECF6"/>
                    </a:solidFill>
                  </a:tcPr>
                </a:tc>
                <a:extLst>
                  <a:ext uri="{0D108BD9-81ED-4DB2-BD59-A6C34878D82A}">
                    <a16:rowId xmlns:a16="http://schemas.microsoft.com/office/drawing/2014/main" val="3301933684"/>
                  </a:ext>
                </a:extLst>
              </a:tr>
              <a:tr h="330247">
                <a:tc>
                  <a:txBody>
                    <a:bodyPr/>
                    <a:lstStyle/>
                    <a:p>
                      <a:pPr algn="ctr" fontAlgn="ctr"/>
                      <a:r>
                        <a:rPr lang="en-US" sz="1200" u="none" strike="noStrike" dirty="0">
                          <a:effectLst/>
                        </a:rPr>
                        <a:t>Basement</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2350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2350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2.60</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tc>
                  <a:txBody>
                    <a:bodyPr/>
                    <a:lstStyle/>
                    <a:p>
                      <a:pPr algn="ctr" fontAlgn="ctr"/>
                      <a:r>
                        <a:rPr lang="en-US" sz="1200" u="none" strike="noStrike" dirty="0">
                          <a:effectLst/>
                        </a:rPr>
                        <a:t>0.22</a:t>
                      </a:r>
                      <a:endParaRPr lang="en-US" sz="1200" b="0" i="0" u="none" strike="noStrike" dirty="0">
                        <a:solidFill>
                          <a:srgbClr val="000000"/>
                        </a:solidFill>
                        <a:effectLst/>
                        <a:latin typeface="Calibri" panose="020F0502020204030204" pitchFamily="34" charset="0"/>
                      </a:endParaRPr>
                    </a:p>
                  </a:txBody>
                  <a:tcPr marL="14189" marR="14189" marT="14189" marB="0" anchor="ctr">
                    <a:solidFill>
                      <a:srgbClr val="B6CFE7"/>
                    </a:solidFill>
                  </a:tcPr>
                </a:tc>
                <a:extLst>
                  <a:ext uri="{0D108BD9-81ED-4DB2-BD59-A6C34878D82A}">
                    <a16:rowId xmlns:a16="http://schemas.microsoft.com/office/drawing/2014/main" val="4066307897"/>
                  </a:ext>
                </a:extLst>
              </a:tr>
            </a:tbl>
          </a:graphicData>
        </a:graphic>
      </p:graphicFrame>
      <p:sp>
        <p:nvSpPr>
          <p:cNvPr id="15" name="Rectangle 14">
            <a:extLst>
              <a:ext uri="{FF2B5EF4-FFF2-40B4-BE49-F238E27FC236}">
                <a16:creationId xmlns:a16="http://schemas.microsoft.com/office/drawing/2014/main" id="{60F3F977-B2DD-29C3-CC1B-5EF8550CA5AA}"/>
              </a:ext>
            </a:extLst>
          </p:cNvPr>
          <p:cNvSpPr/>
          <p:nvPr/>
        </p:nvSpPr>
        <p:spPr>
          <a:xfrm>
            <a:off x="196573" y="3371126"/>
            <a:ext cx="5259419" cy="75478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E98F03-7670-0371-4D2A-FE2B173E2005}"/>
              </a:ext>
            </a:extLst>
          </p:cNvPr>
          <p:cNvSpPr/>
          <p:nvPr/>
        </p:nvSpPr>
        <p:spPr>
          <a:xfrm>
            <a:off x="196575" y="4780261"/>
            <a:ext cx="5259418" cy="486109"/>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7BBF9F9-5F5E-9279-9005-76D60CCD2187}"/>
              </a:ext>
            </a:extLst>
          </p:cNvPr>
          <p:cNvSpPr/>
          <p:nvPr/>
        </p:nvSpPr>
        <p:spPr>
          <a:xfrm>
            <a:off x="196574" y="4127147"/>
            <a:ext cx="5259418" cy="653113"/>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close-up of a graph&#10;&#10;Description automatically generated">
            <a:extLst>
              <a:ext uri="{FF2B5EF4-FFF2-40B4-BE49-F238E27FC236}">
                <a16:creationId xmlns:a16="http://schemas.microsoft.com/office/drawing/2014/main" id="{06803221-0BEE-C12A-8C49-2DFAFD8505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8500" y="2855796"/>
            <a:ext cx="2963533" cy="2221803"/>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82029E3-6F0E-3FC5-1155-97AD04E17355}"/>
                  </a:ext>
                </a:extLst>
              </p:cNvPr>
              <p:cNvSpPr txBox="1"/>
              <p:nvPr/>
            </p:nvSpPr>
            <p:spPr>
              <a:xfrm>
                <a:off x="9109634" y="3386695"/>
                <a:ext cx="2769404" cy="10367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𝑛</m:t>
                          </m:r>
                          <m:r>
                            <a:rPr lang="en-US" sz="2400" b="0" i="1" smtClean="0">
                              <a:latin typeface="Cambria Math" panose="02040503050406030204" pitchFamily="18" charset="0"/>
                            </a:rPr>
                            <m:t>=2</m:t>
                          </m:r>
                        </m:sub>
                        <m:sup>
                          <m:r>
                            <a:rPr lang="en-US" sz="2400" b="0" i="1" smtClean="0">
                              <a:latin typeface="Cambria Math" panose="02040503050406030204" pitchFamily="18" charset="0"/>
                            </a:rPr>
                            <m:t>4</m:t>
                          </m:r>
                        </m:sup>
                        <m:e>
                          <m:sSup>
                            <m:sSupPr>
                              <m:ctrlPr>
                                <a:rPr lang="en-US" sz="2400" b="0" i="1" smtClean="0">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𝑓</m:t>
                                  </m:r>
                                </m:e>
                                <m:sub>
                                  <m:r>
                                    <a:rPr lang="en-US" sz="2400" i="1">
                                      <a:latin typeface="Cambria Math" panose="02040503050406030204" pitchFamily="18" charset="0"/>
                                    </a:rPr>
                                    <m:t>1,</m:t>
                                  </m:r>
                                  <m:r>
                                    <a:rPr lang="en-US" sz="2400" i="1">
                                      <a:latin typeface="Cambria Math" panose="02040503050406030204" pitchFamily="18" charset="0"/>
                                    </a:rPr>
                                    <m:t>𝑛</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1,</m:t>
                                  </m:r>
                                  <m:r>
                                    <a:rPr lang="en-US" sz="2400" i="1">
                                      <a:latin typeface="Cambria Math" panose="02040503050406030204" pitchFamily="18" charset="0"/>
                                    </a:rPr>
                                    <m:t>𝑛</m:t>
                                  </m:r>
                                </m:sub>
                              </m:sSub>
                              <m:r>
                                <a:rPr lang="en-US" sz="2400" i="1">
                                  <a:latin typeface="Cambria Math" panose="02040503050406030204" pitchFamily="18" charset="0"/>
                                </a:rPr>
                                <m:t>)</m:t>
                              </m:r>
                            </m:e>
                            <m:sup>
                              <m:r>
                                <a:rPr lang="en-US" sz="2400" b="0" i="1" smtClean="0">
                                  <a:latin typeface="Cambria Math" panose="02040503050406030204" pitchFamily="18" charset="0"/>
                                </a:rPr>
                                <m:t>2</m:t>
                              </m:r>
                            </m:sup>
                          </m:sSup>
                        </m:e>
                      </m:nary>
                    </m:oMath>
                  </m:oMathPara>
                </a14:m>
                <a:endParaRPr lang="en-US" sz="2400" dirty="0"/>
              </a:p>
            </p:txBody>
          </p:sp>
        </mc:Choice>
        <mc:Fallback xmlns="">
          <p:sp>
            <p:nvSpPr>
              <p:cNvPr id="19" name="TextBox 18">
                <a:extLst>
                  <a:ext uri="{FF2B5EF4-FFF2-40B4-BE49-F238E27FC236}">
                    <a16:creationId xmlns:a16="http://schemas.microsoft.com/office/drawing/2014/main" id="{082029E3-6F0E-3FC5-1155-97AD04E17355}"/>
                  </a:ext>
                </a:extLst>
              </p:cNvPr>
              <p:cNvSpPr txBox="1">
                <a:spLocks noRot="1" noChangeAspect="1" noMove="1" noResize="1" noEditPoints="1" noAdjustHandles="1" noChangeArrowheads="1" noChangeShapeType="1" noTextEdit="1"/>
              </p:cNvSpPr>
              <p:nvPr/>
            </p:nvSpPr>
            <p:spPr>
              <a:xfrm>
                <a:off x="9109634" y="3386695"/>
                <a:ext cx="2769404" cy="1036759"/>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36A45855-DC13-61A8-26B1-60B6E80320DF}"/>
              </a:ext>
            </a:extLst>
          </p:cNvPr>
          <p:cNvCxnSpPr>
            <a:cxnSpLocks/>
          </p:cNvCxnSpPr>
          <p:nvPr/>
        </p:nvCxnSpPr>
        <p:spPr>
          <a:xfrm>
            <a:off x="4846195" y="1906880"/>
            <a:ext cx="481781" cy="0"/>
          </a:xfrm>
          <a:prstGeom prst="straightConnector1">
            <a:avLst/>
          </a:prstGeom>
          <a:ln w="57150">
            <a:solidFill>
              <a:srgbClr val="195E79"/>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2565C8-9F6E-A38B-70E2-5724F192E3DC}"/>
              </a:ext>
            </a:extLst>
          </p:cNvPr>
          <p:cNvCxnSpPr>
            <a:cxnSpLocks/>
          </p:cNvCxnSpPr>
          <p:nvPr/>
        </p:nvCxnSpPr>
        <p:spPr>
          <a:xfrm>
            <a:off x="8553782" y="1924588"/>
            <a:ext cx="362399" cy="0"/>
          </a:xfrm>
          <a:prstGeom prst="straightConnector1">
            <a:avLst/>
          </a:prstGeom>
          <a:ln w="57150">
            <a:solidFill>
              <a:srgbClr val="195E79"/>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F9A3496-4506-F891-B454-9786E6CE714F}"/>
              </a:ext>
            </a:extLst>
          </p:cNvPr>
          <p:cNvSpPr/>
          <p:nvPr/>
        </p:nvSpPr>
        <p:spPr>
          <a:xfrm>
            <a:off x="74580" y="1004429"/>
            <a:ext cx="12042839" cy="4403313"/>
          </a:xfrm>
          <a:prstGeom prst="rect">
            <a:avLst/>
          </a:prstGeom>
          <a:noFill/>
          <a:ln w="38100">
            <a:solidFill>
              <a:srgbClr val="2380A7"/>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CFEA5D5A-B1E6-CFF8-F893-63544A2BFD8C}"/>
              </a:ext>
            </a:extLst>
          </p:cNvPr>
          <p:cNvCxnSpPr>
            <a:cxnSpLocks/>
          </p:cNvCxnSpPr>
          <p:nvPr/>
        </p:nvCxnSpPr>
        <p:spPr>
          <a:xfrm>
            <a:off x="6091084" y="5315533"/>
            <a:ext cx="0" cy="467615"/>
          </a:xfrm>
          <a:prstGeom prst="straightConnector1">
            <a:avLst/>
          </a:prstGeom>
          <a:ln w="57150">
            <a:solidFill>
              <a:srgbClr val="195E79"/>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DFF3ADC-AA1D-CDBE-81C5-34F2178F6F92}"/>
                  </a:ext>
                </a:extLst>
              </p:cNvPr>
              <p:cNvSpPr txBox="1"/>
              <p:nvPr/>
            </p:nvSpPr>
            <p:spPr>
              <a:xfrm>
                <a:off x="8712670" y="5217447"/>
                <a:ext cx="3049945" cy="369332"/>
              </a:xfrm>
              <a:prstGeom prst="rect">
                <a:avLst/>
              </a:prstGeom>
              <a:solidFill>
                <a:srgbClr val="B6CFE7"/>
              </a:solidFill>
            </p:spPr>
            <p:txBody>
              <a:bodyPr wrap="square" rtlCol="0">
                <a:spAutoFit/>
              </a:bodyPr>
              <a:lstStyle/>
              <a:p>
                <a:pPr algn="ctr"/>
                <a14:m>
                  <m:oMath xmlns:m="http://schemas.openxmlformats.org/officeDocument/2006/math">
                    <m:r>
                      <a:rPr lang="en-US" b="0" i="1" smtClean="0">
                        <a:latin typeface="Cambria Math" panose="02040503050406030204" pitchFamily="18" charset="0"/>
                      </a:rPr>
                      <m:t>4,000</m:t>
                    </m:r>
                  </m:oMath>
                </a14:m>
                <a:r>
                  <a:rPr lang="en-US" dirty="0"/>
                  <a:t> Monte Carlo Iterations</a:t>
                </a:r>
              </a:p>
            </p:txBody>
          </p:sp>
        </mc:Choice>
        <mc:Fallback xmlns="">
          <p:sp>
            <p:nvSpPr>
              <p:cNvPr id="30" name="TextBox 29">
                <a:extLst>
                  <a:ext uri="{FF2B5EF4-FFF2-40B4-BE49-F238E27FC236}">
                    <a16:creationId xmlns:a16="http://schemas.microsoft.com/office/drawing/2014/main" id="{1DFF3ADC-AA1D-CDBE-81C5-34F2178F6F92}"/>
                  </a:ext>
                </a:extLst>
              </p:cNvPr>
              <p:cNvSpPr txBox="1">
                <a:spLocks noRot="1" noChangeAspect="1" noMove="1" noResize="1" noEditPoints="1" noAdjustHandles="1" noChangeArrowheads="1" noChangeShapeType="1" noTextEdit="1"/>
              </p:cNvSpPr>
              <p:nvPr/>
            </p:nvSpPr>
            <p:spPr>
              <a:xfrm>
                <a:off x="8712670" y="5217447"/>
                <a:ext cx="3049945" cy="369332"/>
              </a:xfrm>
              <a:prstGeom prst="rect">
                <a:avLst/>
              </a:prstGeom>
              <a:blipFill>
                <a:blip r:embed="rId7"/>
                <a:stretch>
                  <a:fillRect t="-10000" b="-26667"/>
                </a:stretch>
              </a:blipFill>
            </p:spPr>
            <p:txBody>
              <a:bodyPr/>
              <a:lstStyle/>
              <a:p>
                <a:r>
                  <a:rPr lang="en-US">
                    <a:noFill/>
                  </a:rPr>
                  <a:t> </a:t>
                </a:r>
              </a:p>
            </p:txBody>
          </p:sp>
        </mc:Fallback>
      </mc:AlternateContent>
      <p:pic>
        <p:nvPicPr>
          <p:cNvPr id="32" name="Picture 31" descr="A white rectangular object in a black background&#10;&#10;Description automatically generated">
            <a:extLst>
              <a:ext uri="{FF2B5EF4-FFF2-40B4-BE49-F238E27FC236}">
                <a16:creationId xmlns:a16="http://schemas.microsoft.com/office/drawing/2014/main" id="{0DDF6AB5-E428-8059-F071-A4670CECBF37}"/>
              </a:ext>
            </a:extLst>
          </p:cNvPr>
          <p:cNvPicPr>
            <a:picLocks noChangeAspect="1"/>
          </p:cNvPicPr>
          <p:nvPr/>
        </p:nvPicPr>
        <p:blipFill rotWithShape="1">
          <a:blip r:embed="rId8">
            <a:extLst>
              <a:ext uri="{28A0092B-C50C-407E-A947-70E740481C1C}">
                <a14:useLocalDpi xmlns:a14="http://schemas.microsoft.com/office/drawing/2010/main" val="0"/>
              </a:ext>
            </a:extLst>
          </a:blip>
          <a:srcRect b="66992"/>
          <a:stretch/>
        </p:blipFill>
        <p:spPr>
          <a:xfrm>
            <a:off x="10808720" y="3624104"/>
            <a:ext cx="708477" cy="134989"/>
          </a:xfrm>
          <a:prstGeom prst="rect">
            <a:avLst/>
          </a:prstGeom>
        </p:spPr>
      </p:pic>
      <p:pic>
        <p:nvPicPr>
          <p:cNvPr id="34" name="Picture 33" descr="A white rectangular object in a black background&#10;&#10;Description automatically generated">
            <a:extLst>
              <a:ext uri="{FF2B5EF4-FFF2-40B4-BE49-F238E27FC236}">
                <a16:creationId xmlns:a16="http://schemas.microsoft.com/office/drawing/2014/main" id="{AEE84509-5612-BA42-CFD6-CD49FF62B115}"/>
              </a:ext>
            </a:extLst>
          </p:cNvPr>
          <p:cNvPicPr>
            <a:picLocks noChangeAspect="1"/>
          </p:cNvPicPr>
          <p:nvPr/>
        </p:nvPicPr>
        <p:blipFill rotWithShape="1">
          <a:blip r:embed="rId8">
            <a:extLst>
              <a:ext uri="{28A0092B-C50C-407E-A947-70E740481C1C}">
                <a14:useLocalDpi xmlns:a14="http://schemas.microsoft.com/office/drawing/2010/main" val="0"/>
              </a:ext>
            </a:extLst>
          </a:blip>
          <a:srcRect b="66992"/>
          <a:stretch/>
        </p:blipFill>
        <p:spPr>
          <a:xfrm>
            <a:off x="5803628" y="2780212"/>
            <a:ext cx="305651" cy="58237"/>
          </a:xfrm>
          <a:prstGeom prst="rect">
            <a:avLst/>
          </a:prstGeom>
        </p:spPr>
      </p:pic>
      <p:pic>
        <p:nvPicPr>
          <p:cNvPr id="35" name="Picture 34" descr="A white rectangular object in a black background&#10;&#10;Description automatically generated">
            <a:extLst>
              <a:ext uri="{FF2B5EF4-FFF2-40B4-BE49-F238E27FC236}">
                <a16:creationId xmlns:a16="http://schemas.microsoft.com/office/drawing/2014/main" id="{85AE6F0D-EC6F-DD53-6216-9C4E69271769}"/>
              </a:ext>
            </a:extLst>
          </p:cNvPr>
          <p:cNvPicPr>
            <a:picLocks noChangeAspect="1"/>
          </p:cNvPicPr>
          <p:nvPr/>
        </p:nvPicPr>
        <p:blipFill rotWithShape="1">
          <a:blip r:embed="rId8">
            <a:extLst>
              <a:ext uri="{28A0092B-C50C-407E-A947-70E740481C1C}">
                <a14:useLocalDpi xmlns:a14="http://schemas.microsoft.com/office/drawing/2010/main" val="0"/>
              </a:ext>
            </a:extLst>
          </a:blip>
          <a:srcRect b="66992"/>
          <a:stretch/>
        </p:blipFill>
        <p:spPr>
          <a:xfrm>
            <a:off x="6421889" y="2783268"/>
            <a:ext cx="305651" cy="58237"/>
          </a:xfrm>
          <a:prstGeom prst="rect">
            <a:avLst/>
          </a:prstGeom>
        </p:spPr>
      </p:pic>
    </p:spTree>
    <p:extLst>
      <p:ext uri="{BB962C8B-B14F-4D97-AF65-F5344CB8AC3E}">
        <p14:creationId xmlns:p14="http://schemas.microsoft.com/office/powerpoint/2010/main" val="39162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250"/>
                                        <p:tgtEl>
                                          <p:spTgt spid="15"/>
                                        </p:tgtEl>
                                      </p:cBhvr>
                                    </p:animEffect>
                                    <p:set>
                                      <p:cBhvr>
                                        <p:cTn id="23" dur="1" fill="hold">
                                          <p:stCondLst>
                                            <p:cond delay="249"/>
                                          </p:stCondLst>
                                        </p:cTn>
                                        <p:tgtEl>
                                          <p:spTgt spid="15"/>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250"/>
                                        <p:tgtEl>
                                          <p:spTgt spid="16"/>
                                        </p:tgtEl>
                                      </p:cBhvr>
                                    </p:animEffect>
                                    <p:set>
                                      <p:cBhvr>
                                        <p:cTn id="26" dur="1" fill="hold">
                                          <p:stCondLst>
                                            <p:cond delay="249"/>
                                          </p:stCondLst>
                                        </p:cTn>
                                        <p:tgtEl>
                                          <p:spTgt spid="16"/>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5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5" grpId="0" animBg="1"/>
      <p:bldP spid="15" grpId="1" animBg="1"/>
      <p:bldP spid="16" grpId="0" animBg="1"/>
      <p:bldP spid="16" grpId="1" animBg="1"/>
      <p:bldP spid="17" grpId="0" animBg="1"/>
      <p:bldP spid="19" grpId="0"/>
      <p:bldP spid="25"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A109-F027-E106-D2AE-B78BDA78C1F8}"/>
              </a:ext>
            </a:extLst>
          </p:cNvPr>
          <p:cNvSpPr>
            <a:spLocks noGrp="1"/>
          </p:cNvSpPr>
          <p:nvPr>
            <p:ph type="title"/>
          </p:nvPr>
        </p:nvSpPr>
        <p:spPr/>
        <p:txBody>
          <a:bodyPr/>
          <a:lstStyle/>
          <a:p>
            <a:r>
              <a:rPr lang="en-US" b="1" dirty="0">
                <a:solidFill>
                  <a:srgbClr val="2380A7"/>
                </a:solidFill>
                <a:latin typeface="Franklin Gothic Book" panose="020B0503020102020204" pitchFamily="34" charset="0"/>
              </a:rPr>
              <a:t>MSC DON GIOVANNI</a:t>
            </a:r>
          </a:p>
        </p:txBody>
      </p:sp>
      <p:pic>
        <p:nvPicPr>
          <p:cNvPr id="16" name="Picture 15" descr="A graph of a group of waves&#10;&#10;Description automatically generated with medium confidence">
            <a:extLst>
              <a:ext uri="{FF2B5EF4-FFF2-40B4-BE49-F238E27FC236}">
                <a16:creationId xmlns:a16="http://schemas.microsoft.com/office/drawing/2014/main" id="{FA8208D5-410D-575F-1C18-D95F1D333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7957" y="3286828"/>
            <a:ext cx="3349510" cy="3032431"/>
          </a:xfrm>
          <a:prstGeom prst="rect">
            <a:avLst/>
          </a:prstGeom>
        </p:spPr>
      </p:pic>
      <p:pic>
        <p:nvPicPr>
          <p:cNvPr id="20" name="Picture 19" descr="A diagram of a frequency&#10;&#10;Description automatically generated with medium confidence">
            <a:extLst>
              <a:ext uri="{FF2B5EF4-FFF2-40B4-BE49-F238E27FC236}">
                <a16:creationId xmlns:a16="http://schemas.microsoft.com/office/drawing/2014/main" id="{FBB6E865-7165-BCFD-E5A2-11E65A33B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9668" y="3429000"/>
            <a:ext cx="3855148" cy="2890259"/>
          </a:xfrm>
          <a:prstGeom prst="rect">
            <a:avLst/>
          </a:prstGeom>
        </p:spPr>
      </p:pic>
      <p:pic>
        <p:nvPicPr>
          <p:cNvPr id="22" name="Picture 21" descr="A diagram of a frequency&#10;&#10;Description automatically generated with medium confidence">
            <a:extLst>
              <a:ext uri="{FF2B5EF4-FFF2-40B4-BE49-F238E27FC236}">
                <a16:creationId xmlns:a16="http://schemas.microsoft.com/office/drawing/2014/main" id="{BD071532-7CF1-FBAB-1FA6-FC4A4E5E58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9668" y="538741"/>
            <a:ext cx="3855148" cy="2890259"/>
          </a:xfrm>
          <a:prstGeom prst="rect">
            <a:avLst/>
          </a:prstGeom>
        </p:spPr>
      </p:pic>
      <p:sp>
        <p:nvSpPr>
          <p:cNvPr id="24" name="Content Placeholder 23">
            <a:extLst>
              <a:ext uri="{FF2B5EF4-FFF2-40B4-BE49-F238E27FC236}">
                <a16:creationId xmlns:a16="http://schemas.microsoft.com/office/drawing/2014/main" id="{46EB1CE2-DF24-6847-BE0B-4575743F54AB}"/>
              </a:ext>
            </a:extLst>
          </p:cNvPr>
          <p:cNvSpPr>
            <a:spLocks noGrp="1"/>
          </p:cNvSpPr>
          <p:nvPr>
            <p:ph sz="half" idx="2"/>
          </p:nvPr>
        </p:nvSpPr>
        <p:spPr>
          <a:xfrm>
            <a:off x="236201" y="1053183"/>
            <a:ext cx="3855148" cy="5266076"/>
          </a:xfrm>
        </p:spPr>
        <p:txBody>
          <a:bodyPr>
            <a:normAutofit lnSpcReduction="10000"/>
          </a:bodyPr>
          <a:lstStyle/>
          <a:p>
            <a:r>
              <a:rPr lang="en-US" dirty="0">
                <a:latin typeface="Franklin Gothic Book" panose="020B0503020102020204" pitchFamily="34" charset="0"/>
              </a:rPr>
              <a:t>Different channels from the measured data show singular points with varying clarity</a:t>
            </a:r>
          </a:p>
          <a:p>
            <a:r>
              <a:rPr lang="en-US" dirty="0">
                <a:latin typeface="Franklin Gothic Book" panose="020B0503020102020204" pitchFamily="34" charset="0"/>
              </a:rPr>
              <a:t>Modeled spectrogram shows all singular points</a:t>
            </a:r>
          </a:p>
          <a:p>
            <a:r>
              <a:rPr lang="en-US" dirty="0">
                <a:latin typeface="Franklin Gothic Book" panose="020B0503020102020204" pitchFamily="34" charset="0"/>
              </a:rPr>
              <a:t>Plot of group velocities show that frequencies where modes cross matches frequencies of singular points </a:t>
            </a:r>
          </a:p>
        </p:txBody>
      </p:sp>
      <p:sp>
        <p:nvSpPr>
          <p:cNvPr id="26" name="Rectangle 25">
            <a:extLst>
              <a:ext uri="{FF2B5EF4-FFF2-40B4-BE49-F238E27FC236}">
                <a16:creationId xmlns:a16="http://schemas.microsoft.com/office/drawing/2014/main" id="{7DFA3761-7BC7-5C29-928B-56896D24D9F3}"/>
              </a:ext>
            </a:extLst>
          </p:cNvPr>
          <p:cNvSpPr/>
          <p:nvPr/>
        </p:nvSpPr>
        <p:spPr>
          <a:xfrm>
            <a:off x="8763718" y="3396263"/>
            <a:ext cx="2518550" cy="146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 close-up of a graph&#10;&#10;Description automatically generated">
            <a:extLst>
              <a:ext uri="{FF2B5EF4-FFF2-40B4-BE49-F238E27FC236}">
                <a16:creationId xmlns:a16="http://schemas.microsoft.com/office/drawing/2014/main" id="{60BB8A60-98A5-EEDD-3835-6F1B14E26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4816" y="538741"/>
            <a:ext cx="3855148" cy="2890259"/>
          </a:xfrm>
          <a:prstGeom prst="rect">
            <a:avLst/>
          </a:prstGeom>
        </p:spPr>
      </p:pic>
      <p:sp>
        <p:nvSpPr>
          <p:cNvPr id="27" name="TextBox 26">
            <a:extLst>
              <a:ext uri="{FF2B5EF4-FFF2-40B4-BE49-F238E27FC236}">
                <a16:creationId xmlns:a16="http://schemas.microsoft.com/office/drawing/2014/main" id="{D9F76179-3650-3B14-9110-FA88B9D37842}"/>
              </a:ext>
            </a:extLst>
          </p:cNvPr>
          <p:cNvSpPr txBox="1"/>
          <p:nvPr/>
        </p:nvSpPr>
        <p:spPr>
          <a:xfrm>
            <a:off x="6629431" y="5606659"/>
            <a:ext cx="768508" cy="369332"/>
          </a:xfrm>
          <a:prstGeom prst="rect">
            <a:avLst/>
          </a:prstGeom>
          <a:noFill/>
        </p:spPr>
        <p:txBody>
          <a:bodyPr wrap="square" rtlCol="0">
            <a:spAutoFit/>
          </a:bodyPr>
          <a:lstStyle/>
          <a:p>
            <a:pPr algn="ctr"/>
            <a:r>
              <a:rPr lang="en-US" sz="1800" b="1" dirty="0">
                <a:solidFill>
                  <a:schemeClr val="bg1"/>
                </a:solidFill>
                <a:latin typeface="Helvetica" panose="020B0604020202020204" pitchFamily="34" charset="0"/>
                <a:cs typeface="Helvetica" panose="020B0604020202020204" pitchFamily="34" charset="0"/>
              </a:rPr>
              <a:t>CH11</a:t>
            </a:r>
          </a:p>
        </p:txBody>
      </p:sp>
      <p:sp>
        <p:nvSpPr>
          <p:cNvPr id="29" name="TextBox 28">
            <a:extLst>
              <a:ext uri="{FF2B5EF4-FFF2-40B4-BE49-F238E27FC236}">
                <a16:creationId xmlns:a16="http://schemas.microsoft.com/office/drawing/2014/main" id="{848F92A0-416C-B0FA-7AAF-7C394B9B3851}"/>
              </a:ext>
            </a:extLst>
          </p:cNvPr>
          <p:cNvSpPr txBox="1"/>
          <p:nvPr/>
        </p:nvSpPr>
        <p:spPr>
          <a:xfrm>
            <a:off x="6629431" y="2701410"/>
            <a:ext cx="768508" cy="369332"/>
          </a:xfrm>
          <a:prstGeom prst="rect">
            <a:avLst/>
          </a:prstGeom>
          <a:noFill/>
        </p:spPr>
        <p:txBody>
          <a:bodyPr wrap="square" rtlCol="0">
            <a:spAutoFit/>
          </a:bodyPr>
          <a:lstStyle/>
          <a:p>
            <a:pPr algn="ctr"/>
            <a:r>
              <a:rPr lang="en-US" sz="1800" b="1" dirty="0">
                <a:solidFill>
                  <a:schemeClr val="bg1"/>
                </a:solidFill>
                <a:latin typeface="Helvetica" panose="020B0604020202020204" pitchFamily="34" charset="0"/>
                <a:cs typeface="Helvetica" panose="020B0604020202020204" pitchFamily="34" charset="0"/>
              </a:rPr>
              <a:t>CH17</a:t>
            </a:r>
          </a:p>
        </p:txBody>
      </p:sp>
      <p:sp>
        <p:nvSpPr>
          <p:cNvPr id="30" name="TextBox 29">
            <a:extLst>
              <a:ext uri="{FF2B5EF4-FFF2-40B4-BE49-F238E27FC236}">
                <a16:creationId xmlns:a16="http://schemas.microsoft.com/office/drawing/2014/main" id="{CB9D07E4-831B-EA7A-B78C-F1E830D4E6E4}"/>
              </a:ext>
            </a:extLst>
          </p:cNvPr>
          <p:cNvSpPr txBox="1"/>
          <p:nvPr/>
        </p:nvSpPr>
        <p:spPr>
          <a:xfrm>
            <a:off x="10470061" y="2701410"/>
            <a:ext cx="768508" cy="369332"/>
          </a:xfrm>
          <a:prstGeom prst="rect">
            <a:avLst/>
          </a:prstGeom>
          <a:noFill/>
        </p:spPr>
        <p:txBody>
          <a:bodyPr wrap="square" rtlCol="0">
            <a:spAutoFit/>
          </a:bodyPr>
          <a:lstStyle/>
          <a:p>
            <a:pPr algn="ctr"/>
            <a:r>
              <a:rPr lang="en-US" sz="1800" b="1" dirty="0">
                <a:solidFill>
                  <a:schemeClr val="bg1"/>
                </a:solidFill>
                <a:latin typeface="Helvetica" panose="020B0604020202020204" pitchFamily="34" charset="0"/>
                <a:cs typeface="Helvetica" panose="020B0604020202020204" pitchFamily="34" charset="0"/>
              </a:rPr>
              <a:t>CH17</a:t>
            </a:r>
          </a:p>
        </p:txBody>
      </p:sp>
      <p:sp>
        <p:nvSpPr>
          <p:cNvPr id="31" name="TextBox 30">
            <a:extLst>
              <a:ext uri="{FF2B5EF4-FFF2-40B4-BE49-F238E27FC236}">
                <a16:creationId xmlns:a16="http://schemas.microsoft.com/office/drawing/2014/main" id="{F6BCBD2C-BD27-EE92-578A-91A6D21C4F76}"/>
              </a:ext>
            </a:extLst>
          </p:cNvPr>
          <p:cNvSpPr txBox="1"/>
          <p:nvPr/>
        </p:nvSpPr>
        <p:spPr>
          <a:xfrm>
            <a:off x="5421765" y="169409"/>
            <a:ext cx="1690953" cy="369332"/>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MEASURED</a:t>
            </a:r>
            <a:r>
              <a:rPr lang="en-US" sz="1800" dirty="0">
                <a:latin typeface="Helvetica" panose="020B0604020202020204" pitchFamily="34" charset="0"/>
                <a:cs typeface="Helvetica" panose="020B0604020202020204" pitchFamily="34" charset="0"/>
              </a:rPr>
              <a:t> </a:t>
            </a:r>
          </a:p>
        </p:txBody>
      </p:sp>
      <p:sp>
        <p:nvSpPr>
          <p:cNvPr id="32" name="TextBox 31">
            <a:extLst>
              <a:ext uri="{FF2B5EF4-FFF2-40B4-BE49-F238E27FC236}">
                <a16:creationId xmlns:a16="http://schemas.microsoft.com/office/drawing/2014/main" id="{8E38F374-8107-6538-E191-41446BD81109}"/>
              </a:ext>
            </a:extLst>
          </p:cNvPr>
          <p:cNvSpPr txBox="1"/>
          <p:nvPr/>
        </p:nvSpPr>
        <p:spPr>
          <a:xfrm>
            <a:off x="9276913" y="169409"/>
            <a:ext cx="1690953" cy="369332"/>
          </a:xfrm>
          <a:prstGeom prst="rect">
            <a:avLst/>
          </a:prstGeom>
          <a:noFill/>
        </p:spPr>
        <p:txBody>
          <a:bodyPr wrap="square" rtlCol="0">
            <a:spAutoFit/>
          </a:bodyPr>
          <a:lstStyle/>
          <a:p>
            <a:pPr algn="ctr"/>
            <a:r>
              <a:rPr lang="en-US" sz="1600" dirty="0">
                <a:latin typeface="Helvetica" panose="020B0604020202020204" pitchFamily="34" charset="0"/>
                <a:cs typeface="Helvetica" panose="020B0604020202020204" pitchFamily="34" charset="0"/>
              </a:rPr>
              <a:t>MODELED</a:t>
            </a:r>
            <a:r>
              <a:rPr lang="en-US" sz="1800" b="1" dirty="0">
                <a:latin typeface="Helvetica" panose="020B0604020202020204" pitchFamily="34" charset="0"/>
                <a:cs typeface="Helvetica" panose="020B0604020202020204" pitchFamily="34" charset="0"/>
              </a:rPr>
              <a:t> </a:t>
            </a:r>
          </a:p>
        </p:txBody>
      </p:sp>
      <p:sp>
        <p:nvSpPr>
          <p:cNvPr id="33" name="TextBox 32">
            <a:extLst>
              <a:ext uri="{FF2B5EF4-FFF2-40B4-BE49-F238E27FC236}">
                <a16:creationId xmlns:a16="http://schemas.microsoft.com/office/drawing/2014/main" id="{25C84CB0-48AE-FD32-2FB8-F2C86108A974}"/>
              </a:ext>
            </a:extLst>
          </p:cNvPr>
          <p:cNvSpPr txBox="1"/>
          <p:nvPr/>
        </p:nvSpPr>
        <p:spPr>
          <a:xfrm>
            <a:off x="9022396" y="3429000"/>
            <a:ext cx="1860631" cy="338554"/>
          </a:xfrm>
          <a:prstGeom prst="rect">
            <a:avLst/>
          </a:prstGeom>
          <a:noFill/>
        </p:spPr>
        <p:txBody>
          <a:bodyPr wrap="square" rtlCol="0">
            <a:spAutoFit/>
          </a:bodyPr>
          <a:lstStyle/>
          <a:p>
            <a:pPr algn="ctr"/>
            <a:r>
              <a:rPr lang="en-US" sz="1400" dirty="0">
                <a:latin typeface="Helvetica" panose="020B0604020202020204" pitchFamily="34" charset="0"/>
                <a:cs typeface="Helvetica" panose="020B0604020202020204" pitchFamily="34" charset="0"/>
              </a:rPr>
              <a:t>GROUP VELOCITY</a:t>
            </a:r>
            <a:r>
              <a:rPr lang="en-US" sz="160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899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75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
                                            <p:txEl>
                                              <p:pRg st="1" end="1"/>
                                            </p:txEl>
                                          </p:spTgt>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75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75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4">
                                            <p:txEl>
                                              <p:pRg st="2" end="2"/>
                                            </p:txEl>
                                          </p:spTgt>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75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p:bldP spid="31" grpId="0"/>
      <p:bldP spid="32" grpId="0"/>
      <p:bldP spid="33"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13402</TotalTime>
  <Words>2648</Words>
  <Application>Microsoft Office PowerPoint</Application>
  <PresentationFormat>Widescreen</PresentationFormat>
  <Paragraphs>275</Paragraphs>
  <Slides>18</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Aptos</vt:lpstr>
      <vt:lpstr>Arial</vt:lpstr>
      <vt:lpstr>Calibri</vt:lpstr>
      <vt:lpstr>Calibri Light</vt:lpstr>
      <vt:lpstr>Cambria Math</vt:lpstr>
      <vt:lpstr>CMBX8</vt:lpstr>
      <vt:lpstr>CMR8</vt:lpstr>
      <vt:lpstr>Franklin Gothic Book</vt:lpstr>
      <vt:lpstr>Franklin Gothic Medium Cond</vt:lpstr>
      <vt:lpstr>HELVETICA</vt:lpstr>
      <vt:lpstr>HELVETICA</vt:lpstr>
      <vt:lpstr>Office 2013 - 2022 Theme</vt:lpstr>
      <vt:lpstr>\</vt:lpstr>
      <vt:lpstr>\</vt:lpstr>
      <vt:lpstr>Seabed Characterization Experiment</vt:lpstr>
      <vt:lpstr>Ship spectrograms</vt:lpstr>
      <vt:lpstr>Waveguide invariant (𝛽 )</vt:lpstr>
      <vt:lpstr>Container Ship MSC CANCUN</vt:lpstr>
      <vt:lpstr>f_(1,2) values for each ship</vt:lpstr>
      <vt:lpstr>PowerPoint Presentation</vt:lpstr>
      <vt:lpstr>MSC DON GIOVANNI</vt:lpstr>
      <vt:lpstr>Measured vs. modeled for different ship tracks</vt:lpstr>
      <vt:lpstr>Marginal probability distributions</vt:lpstr>
      <vt:lpstr>Deep layer sound speeds </vt:lpstr>
      <vt:lpstr>Heterogeneity in the seabed</vt:lpstr>
      <vt:lpstr>Bounding the problem</vt:lpstr>
      <vt:lpstr>Bounding the problem</vt:lpstr>
      <vt:lpstr>Conclusion</vt:lpstr>
      <vt:lpstr>Acknowledgments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Alexandra Hopps</dc:creator>
  <cp:lastModifiedBy>Alexandra Hopps</cp:lastModifiedBy>
  <cp:revision>6</cp:revision>
  <dcterms:created xsi:type="dcterms:W3CDTF">2024-03-05T17:13:52Z</dcterms:created>
  <dcterms:modified xsi:type="dcterms:W3CDTF">2024-05-20T18:01:10Z</dcterms:modified>
</cp:coreProperties>
</file>